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7559675" cx="106918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v1LpWe1JfvTrVSyz2mhTnSgTq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46188" y="1143000"/>
            <a:ext cx="43656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8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9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e-CH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1:notes"/>
          <p:cNvSpPr/>
          <p:nvPr>
            <p:ph idx="2" type="sldImg"/>
          </p:nvPr>
        </p:nvSpPr>
        <p:spPr>
          <a:xfrm>
            <a:off x="1246188" y="1143000"/>
            <a:ext cx="43656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0:notes"/>
          <p:cNvSpPr/>
          <p:nvPr>
            <p:ph idx="2" type="sldImg"/>
          </p:nvPr>
        </p:nvSpPr>
        <p:spPr>
          <a:xfrm>
            <a:off x="1246188" y="1143000"/>
            <a:ext cx="43656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1:notes"/>
          <p:cNvSpPr/>
          <p:nvPr>
            <p:ph idx="2" type="sldImg"/>
          </p:nvPr>
        </p:nvSpPr>
        <p:spPr>
          <a:xfrm>
            <a:off x="1246188" y="1143000"/>
            <a:ext cx="43656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p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/>
          <p:nvPr>
            <p:ph idx="2" type="sldImg"/>
          </p:nvPr>
        </p:nvSpPr>
        <p:spPr>
          <a:xfrm>
            <a:off x="1246188" y="1143000"/>
            <a:ext cx="43656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/>
          <p:nvPr>
            <p:ph idx="2" type="sldImg"/>
          </p:nvPr>
        </p:nvSpPr>
        <p:spPr>
          <a:xfrm>
            <a:off x="1246188" y="1143000"/>
            <a:ext cx="43656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p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/>
          <p:nvPr>
            <p:ph idx="2" type="sldImg"/>
          </p:nvPr>
        </p:nvSpPr>
        <p:spPr>
          <a:xfrm>
            <a:off x="1246188" y="1143000"/>
            <a:ext cx="43656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/>
          <p:nvPr>
            <p:ph idx="2" type="sldImg"/>
          </p:nvPr>
        </p:nvSpPr>
        <p:spPr>
          <a:xfrm>
            <a:off x="1246188" y="1143000"/>
            <a:ext cx="43656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6:notes"/>
          <p:cNvSpPr/>
          <p:nvPr>
            <p:ph idx="2" type="sldImg"/>
          </p:nvPr>
        </p:nvSpPr>
        <p:spPr>
          <a:xfrm>
            <a:off x="1246188" y="1143000"/>
            <a:ext cx="43656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/>
          <p:nvPr>
            <p:ph idx="2" type="sldImg"/>
          </p:nvPr>
        </p:nvSpPr>
        <p:spPr>
          <a:xfrm>
            <a:off x="1246188" y="1143000"/>
            <a:ext cx="43656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/>
          <p:nvPr>
            <p:ph idx="2" type="sldImg"/>
          </p:nvPr>
        </p:nvSpPr>
        <p:spPr>
          <a:xfrm>
            <a:off x="1246188" y="1143000"/>
            <a:ext cx="43656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/>
          <p:nvPr>
            <p:ph idx="2" type="sldImg"/>
          </p:nvPr>
        </p:nvSpPr>
        <p:spPr>
          <a:xfrm>
            <a:off x="1246188" y="1143000"/>
            <a:ext cx="43656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Weiss">
  <p:cSld name="Titel Weis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707" y="6499470"/>
            <a:ext cx="1883100" cy="9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0" y="7286543"/>
            <a:ext cx="10691700" cy="28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Google Shape;18;p13"/>
          <p:cNvSpPr txBox="1"/>
          <p:nvPr>
            <p:ph type="title"/>
          </p:nvPr>
        </p:nvSpPr>
        <p:spPr>
          <a:xfrm>
            <a:off x="242025" y="189575"/>
            <a:ext cx="10027800" cy="23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5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13"/>
          <p:cNvSpPr/>
          <p:nvPr/>
        </p:nvSpPr>
        <p:spPr>
          <a:xfrm rot="-496397">
            <a:off x="7247189" y="4472509"/>
            <a:ext cx="2020225" cy="1679200"/>
          </a:xfrm>
          <a:custGeom>
            <a:rect b="b" l="l" r="r" t="t"/>
            <a:pathLst>
              <a:path extrusionOk="0" h="120000" w="120000">
                <a:moveTo>
                  <a:pt x="31217" y="48"/>
                </a:moveTo>
                <a:cubicBezTo>
                  <a:pt x="43645" y="-601"/>
                  <a:pt x="52797" y="5399"/>
                  <a:pt x="58640" y="11948"/>
                </a:cubicBezTo>
                <a:lnTo>
                  <a:pt x="61960" y="16458"/>
                </a:lnTo>
                <a:lnTo>
                  <a:pt x="65388" y="11948"/>
                </a:lnTo>
                <a:cubicBezTo>
                  <a:pt x="71422" y="5399"/>
                  <a:pt x="78517" y="-747"/>
                  <a:pt x="90588" y="1023"/>
                </a:cubicBezTo>
                <a:cubicBezTo>
                  <a:pt x="104892" y="3123"/>
                  <a:pt x="118514" y="14324"/>
                  <a:pt x="119880" y="37863"/>
                </a:cubicBezTo>
                <a:cubicBezTo>
                  <a:pt x="121247" y="61402"/>
                  <a:pt x="110643" y="75249"/>
                  <a:pt x="100408" y="87638"/>
                </a:cubicBezTo>
                <a:cubicBezTo>
                  <a:pt x="89746" y="100545"/>
                  <a:pt x="70901" y="114554"/>
                  <a:pt x="60094" y="120000"/>
                </a:cubicBezTo>
                <a:cubicBezTo>
                  <a:pt x="46284" y="110737"/>
                  <a:pt x="31498" y="99718"/>
                  <a:pt x="19384" y="86338"/>
                </a:cubicBezTo>
                <a:cubicBezTo>
                  <a:pt x="2947" y="69707"/>
                  <a:pt x="-2056" y="46868"/>
                  <a:pt x="726" y="32486"/>
                </a:cubicBezTo>
                <a:cubicBezTo>
                  <a:pt x="3509" y="18104"/>
                  <a:pt x="11495" y="373"/>
                  <a:pt x="31217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440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de-CH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Projektvorgehen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CH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Erarbeitet für </a:t>
            </a:r>
            <a:r>
              <a:rPr b="0" i="0" lang="de-CH" sz="10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&lt;Klient&gt;</a:t>
            </a:r>
            <a:r>
              <a:rPr b="0" i="0" lang="de-CH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br>
              <a:rPr b="0" i="0" lang="de-CH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de-CH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von Stimmt AG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sverzeichnis">
  <p:cSld name="Inhaltsverzeichni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sp>
        <p:nvSpPr>
          <p:cNvPr id="69" name="Google Shape;69;p22"/>
          <p:cNvSpPr txBox="1"/>
          <p:nvPr>
            <p:ph idx="1" type="body"/>
          </p:nvPr>
        </p:nvSpPr>
        <p:spPr>
          <a:xfrm>
            <a:off x="234900" y="2742600"/>
            <a:ext cx="844800" cy="3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DDE8"/>
              </a:buClr>
              <a:buSzPts val="1400"/>
              <a:buFont typeface="Arial"/>
              <a:buNone/>
              <a:defRPr b="1" i="0" sz="3300" u="none" cap="none" strike="noStrike">
                <a:solidFill>
                  <a:srgbClr val="A6DDE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8614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8614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8615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8615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0" name="Google Shape;70;p22"/>
          <p:cNvSpPr txBox="1"/>
          <p:nvPr>
            <p:ph idx="2" type="body"/>
          </p:nvPr>
        </p:nvSpPr>
        <p:spPr>
          <a:xfrm>
            <a:off x="3977873" y="2742600"/>
            <a:ext cx="844800" cy="3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6DDE8"/>
              </a:buClr>
              <a:buSzPts val="1400"/>
              <a:buFont typeface="Arial"/>
              <a:buNone/>
              <a:defRPr b="1" i="0" sz="3300" u="none" cap="none" strike="noStrike">
                <a:solidFill>
                  <a:srgbClr val="A6DDE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4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8614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8614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8615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8615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1" name="Google Shape;71;p22"/>
          <p:cNvSpPr txBox="1"/>
          <p:nvPr>
            <p:ph idx="3" type="body"/>
          </p:nvPr>
        </p:nvSpPr>
        <p:spPr>
          <a:xfrm>
            <a:off x="1079775" y="2913998"/>
            <a:ext cx="2278500" cy="42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8614" lvl="5" marL="27432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8614" lvl="6" marL="32004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8615" lvl="7" marL="36576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8615" lvl="8" marL="41148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2" name="Google Shape;72;p22"/>
          <p:cNvSpPr txBox="1"/>
          <p:nvPr>
            <p:ph idx="4" type="body"/>
          </p:nvPr>
        </p:nvSpPr>
        <p:spPr>
          <a:xfrm>
            <a:off x="4822704" y="2913998"/>
            <a:ext cx="2278500" cy="42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8614" lvl="5" marL="27432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8614" lvl="6" marL="32004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8615" lvl="7" marL="36576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8615" lvl="8" marL="41148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3" name="Google Shape;73;p22"/>
          <p:cNvSpPr txBox="1"/>
          <p:nvPr>
            <p:ph type="title"/>
          </p:nvPr>
        </p:nvSpPr>
        <p:spPr>
          <a:xfrm>
            <a:off x="242025" y="189575"/>
            <a:ext cx="10133700" cy="22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5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Logo (Schluss-Slide)">
  <p:cSld name="Bild 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/>
          <p:nvPr>
            <p:ph idx="2" type="pic"/>
          </p:nvPr>
        </p:nvSpPr>
        <p:spPr>
          <a:xfrm>
            <a:off x="0" y="0"/>
            <a:ext cx="10691700" cy="755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66666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>
            <a:off x="6549656" y="358776"/>
            <a:ext cx="3826200" cy="334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8614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8614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8615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8615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ild im Inhalt">
  <p:cSld name="Bild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/>
          <p:nvPr>
            <p:ph idx="2" type="pic"/>
          </p:nvPr>
        </p:nvSpPr>
        <p:spPr>
          <a:xfrm>
            <a:off x="0" y="0"/>
            <a:ext cx="10691700" cy="755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66666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7715250" y="358776"/>
            <a:ext cx="2660700" cy="226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8614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8614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8615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8615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Bilder">
  <p:cSld name="4 Bil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/>
          <p:nvPr>
            <p:ph idx="2" type="pic"/>
          </p:nvPr>
        </p:nvSpPr>
        <p:spPr>
          <a:xfrm>
            <a:off x="0" y="1"/>
            <a:ext cx="5328000" cy="37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66666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2" name="Google Shape;82;p25"/>
          <p:cNvSpPr/>
          <p:nvPr>
            <p:ph idx="3" type="pic"/>
          </p:nvPr>
        </p:nvSpPr>
        <p:spPr>
          <a:xfrm>
            <a:off x="5363814" y="0"/>
            <a:ext cx="5328000" cy="37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66666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3" name="Google Shape;83;p25"/>
          <p:cNvSpPr/>
          <p:nvPr>
            <p:ph idx="4" type="pic"/>
          </p:nvPr>
        </p:nvSpPr>
        <p:spPr>
          <a:xfrm>
            <a:off x="0" y="3816050"/>
            <a:ext cx="5328000" cy="35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66666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4" name="Google Shape;84;p25"/>
          <p:cNvSpPr/>
          <p:nvPr>
            <p:ph idx="5" type="pic"/>
          </p:nvPr>
        </p:nvSpPr>
        <p:spPr>
          <a:xfrm>
            <a:off x="5363825" y="3816050"/>
            <a:ext cx="5328000" cy="35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66666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5" name="Google Shape;85;p25"/>
          <p:cNvSpPr txBox="1"/>
          <p:nvPr>
            <p:ph idx="1" type="body"/>
          </p:nvPr>
        </p:nvSpPr>
        <p:spPr>
          <a:xfrm>
            <a:off x="3815025" y="2150070"/>
            <a:ext cx="3070200" cy="324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8614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8614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8615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8615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86" name="Google Shape;86;p25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2 Bilder">
  <p:cSld name="Inhalt 2 Bil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cxnSp>
        <p:nvCxnSpPr>
          <p:cNvPr id="89" name="Google Shape;89;p26"/>
          <p:cNvCxnSpPr/>
          <p:nvPr/>
        </p:nvCxnSpPr>
        <p:spPr>
          <a:xfrm>
            <a:off x="375048" y="378953"/>
            <a:ext cx="1839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90" name="Google Shape;90;p26"/>
          <p:cNvSpPr/>
          <p:nvPr>
            <p:ph idx="2" type="pic"/>
          </p:nvPr>
        </p:nvSpPr>
        <p:spPr>
          <a:xfrm>
            <a:off x="5363814" y="-1"/>
            <a:ext cx="5328000" cy="37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66666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1" name="Google Shape;91;p26"/>
          <p:cNvSpPr/>
          <p:nvPr>
            <p:ph idx="3" type="pic"/>
          </p:nvPr>
        </p:nvSpPr>
        <p:spPr>
          <a:xfrm>
            <a:off x="5363814" y="3816045"/>
            <a:ext cx="5328000" cy="353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66666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None/>
              <a:defRPr i="0"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93" name="Google Shape;93;p26"/>
          <p:cNvSpPr txBox="1"/>
          <p:nvPr>
            <p:ph idx="4" type="body"/>
          </p:nvPr>
        </p:nvSpPr>
        <p:spPr>
          <a:xfrm>
            <a:off x="559075" y="131275"/>
            <a:ext cx="46869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Georgia"/>
              <a:buNone/>
              <a:defRPr i="0" sz="1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94" name="Google Shape;94;p26"/>
          <p:cNvSpPr txBox="1"/>
          <p:nvPr>
            <p:ph idx="5" type="body"/>
          </p:nvPr>
        </p:nvSpPr>
        <p:spPr>
          <a:xfrm>
            <a:off x="289024" y="2259025"/>
            <a:ext cx="4849500" cy="4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8614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8614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8615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8615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95" name="Google Shape;95;p26"/>
          <p:cNvSpPr txBox="1"/>
          <p:nvPr>
            <p:ph type="title"/>
          </p:nvPr>
        </p:nvSpPr>
        <p:spPr>
          <a:xfrm>
            <a:off x="289024" y="475325"/>
            <a:ext cx="4956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1">
  <p:cSld name="Inhalt 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idx="1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None/>
              <a:defRPr i="0"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98" name="Google Shape;98;p27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cxnSp>
        <p:nvCxnSpPr>
          <p:cNvPr id="99" name="Google Shape;99;p27"/>
          <p:cNvCxnSpPr/>
          <p:nvPr/>
        </p:nvCxnSpPr>
        <p:spPr>
          <a:xfrm>
            <a:off x="375048" y="378953"/>
            <a:ext cx="1839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0" name="Google Shape;100;p27"/>
          <p:cNvSpPr txBox="1"/>
          <p:nvPr>
            <p:ph idx="2" type="body"/>
          </p:nvPr>
        </p:nvSpPr>
        <p:spPr>
          <a:xfrm>
            <a:off x="289023" y="3468215"/>
            <a:ext cx="30666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1" name="Google Shape;101;p27"/>
          <p:cNvSpPr txBox="1"/>
          <p:nvPr>
            <p:ph idx="3" type="body"/>
          </p:nvPr>
        </p:nvSpPr>
        <p:spPr>
          <a:xfrm>
            <a:off x="3792538" y="3468215"/>
            <a:ext cx="30636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2" name="Google Shape;102;p27"/>
          <p:cNvSpPr txBox="1"/>
          <p:nvPr>
            <p:ph idx="4" type="body"/>
          </p:nvPr>
        </p:nvSpPr>
        <p:spPr>
          <a:xfrm>
            <a:off x="7206910" y="3468215"/>
            <a:ext cx="30636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3" name="Google Shape;103;p27"/>
          <p:cNvSpPr txBox="1"/>
          <p:nvPr>
            <p:ph idx="5" type="body"/>
          </p:nvPr>
        </p:nvSpPr>
        <p:spPr>
          <a:xfrm>
            <a:off x="289023" y="2541588"/>
            <a:ext cx="44037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04" name="Google Shape;104;p27"/>
          <p:cNvSpPr txBox="1"/>
          <p:nvPr>
            <p:ph idx="6" type="body"/>
          </p:nvPr>
        </p:nvSpPr>
        <p:spPr>
          <a:xfrm>
            <a:off x="559075" y="131275"/>
            <a:ext cx="9361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Georgia"/>
              <a:buNone/>
              <a:defRPr i="0" sz="8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5" name="Google Shape;105;p27"/>
          <p:cNvSpPr txBox="1"/>
          <p:nvPr>
            <p:ph type="title"/>
          </p:nvPr>
        </p:nvSpPr>
        <p:spPr>
          <a:xfrm>
            <a:off x="289023" y="475336"/>
            <a:ext cx="100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chel Vorschau">
  <p:cSld name="Kachel Vorschau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cxnSp>
        <p:nvCxnSpPr>
          <p:cNvPr id="108" name="Google Shape;108;p28"/>
          <p:cNvCxnSpPr/>
          <p:nvPr/>
        </p:nvCxnSpPr>
        <p:spPr>
          <a:xfrm>
            <a:off x="375048" y="378953"/>
            <a:ext cx="1839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09" name="Google Shape;109;p28"/>
          <p:cNvSpPr txBox="1"/>
          <p:nvPr>
            <p:ph idx="1" type="body"/>
          </p:nvPr>
        </p:nvSpPr>
        <p:spPr>
          <a:xfrm>
            <a:off x="743062" y="2179650"/>
            <a:ext cx="2844000" cy="418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0" name="Google Shape;110;p28"/>
          <p:cNvSpPr txBox="1"/>
          <p:nvPr>
            <p:ph idx="2" type="body"/>
          </p:nvPr>
        </p:nvSpPr>
        <p:spPr>
          <a:xfrm>
            <a:off x="3906844" y="2179650"/>
            <a:ext cx="2844000" cy="418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1" name="Google Shape;111;p28"/>
          <p:cNvSpPr txBox="1"/>
          <p:nvPr>
            <p:ph idx="3" type="body"/>
          </p:nvPr>
        </p:nvSpPr>
        <p:spPr>
          <a:xfrm>
            <a:off x="7074303" y="2179650"/>
            <a:ext cx="2844000" cy="4180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2" name="Google Shape;112;p28"/>
          <p:cNvSpPr txBox="1"/>
          <p:nvPr>
            <p:ph idx="4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None/>
              <a:defRPr i="0"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13" name="Google Shape;113;p28"/>
          <p:cNvSpPr txBox="1"/>
          <p:nvPr>
            <p:ph idx="5" type="body"/>
          </p:nvPr>
        </p:nvSpPr>
        <p:spPr>
          <a:xfrm>
            <a:off x="559075" y="131275"/>
            <a:ext cx="9361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Georgia"/>
              <a:buNone/>
              <a:defRPr i="0" sz="1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14" name="Google Shape;114;p28"/>
          <p:cNvSpPr txBox="1"/>
          <p:nvPr>
            <p:ph type="title"/>
          </p:nvPr>
        </p:nvSpPr>
        <p:spPr>
          <a:xfrm>
            <a:off x="289023" y="475336"/>
            <a:ext cx="100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chel Vorschau 1">
  <p:cSld name="Kachel Vorschau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cxnSp>
        <p:nvCxnSpPr>
          <p:cNvPr id="117" name="Google Shape;117;p29"/>
          <p:cNvCxnSpPr/>
          <p:nvPr/>
        </p:nvCxnSpPr>
        <p:spPr>
          <a:xfrm>
            <a:off x="375048" y="378953"/>
            <a:ext cx="1839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18" name="Google Shape;118;p29"/>
          <p:cNvSpPr txBox="1"/>
          <p:nvPr>
            <p:ph idx="1" type="body"/>
          </p:nvPr>
        </p:nvSpPr>
        <p:spPr>
          <a:xfrm>
            <a:off x="777600" y="2179650"/>
            <a:ext cx="8115300" cy="4640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t" bIns="91425" lIns="91425" spcFirstLastPara="1" rIns="91425" wrap="square" tIns="270000">
            <a:noAutofit/>
          </a:bodyPr>
          <a:lstStyle>
            <a:lvl1pPr indent="-228600" lvl="0" marL="45720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9" name="Google Shape;119;p29"/>
          <p:cNvSpPr txBox="1"/>
          <p:nvPr>
            <p:ph idx="2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None/>
              <a:defRPr i="0"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20" name="Google Shape;120;p29"/>
          <p:cNvSpPr txBox="1"/>
          <p:nvPr>
            <p:ph idx="3" type="body"/>
          </p:nvPr>
        </p:nvSpPr>
        <p:spPr>
          <a:xfrm>
            <a:off x="559075" y="131275"/>
            <a:ext cx="9361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Georgia"/>
              <a:buNone/>
              <a:defRPr i="0" sz="1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type="title"/>
          </p:nvPr>
        </p:nvSpPr>
        <p:spPr>
          <a:xfrm>
            <a:off x="289023" y="475336"/>
            <a:ext cx="100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22" name="Google Shape;122;p29"/>
          <p:cNvCxnSpPr/>
          <p:nvPr/>
        </p:nvCxnSpPr>
        <p:spPr>
          <a:xfrm>
            <a:off x="503038" y="2736988"/>
            <a:ext cx="0" cy="176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3" name="Google Shape;123;p29"/>
          <p:cNvSpPr txBox="1"/>
          <p:nvPr/>
        </p:nvSpPr>
        <p:spPr>
          <a:xfrm rot="-5400000">
            <a:off x="-13525" y="3469769"/>
            <a:ext cx="1019100" cy="16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CH" sz="10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Beschreibung</a:t>
            </a:r>
            <a:endParaRPr b="0" i="1" sz="10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24" name="Google Shape;124;p29"/>
          <p:cNvCxnSpPr/>
          <p:nvPr/>
        </p:nvCxnSpPr>
        <p:spPr>
          <a:xfrm>
            <a:off x="496025" y="4820850"/>
            <a:ext cx="5700" cy="119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5" name="Google Shape;125;p29"/>
          <p:cNvSpPr txBox="1"/>
          <p:nvPr/>
        </p:nvSpPr>
        <p:spPr>
          <a:xfrm rot="-5400000">
            <a:off x="110225" y="5327075"/>
            <a:ext cx="771600" cy="16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CH" sz="10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Aussagen</a:t>
            </a:r>
            <a:endParaRPr b="0" i="1" sz="10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26" name="Google Shape;126;p29"/>
          <p:cNvCxnSpPr/>
          <p:nvPr/>
        </p:nvCxnSpPr>
        <p:spPr>
          <a:xfrm flipH="1">
            <a:off x="497638" y="6102300"/>
            <a:ext cx="3600" cy="69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7" name="Google Shape;127;p29"/>
          <p:cNvSpPr txBox="1"/>
          <p:nvPr/>
        </p:nvSpPr>
        <p:spPr>
          <a:xfrm rot="-5400000">
            <a:off x="259325" y="6367200"/>
            <a:ext cx="473400" cy="16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CH" sz="1000" u="none" cap="none" strike="noStrike">
                <a:solidFill>
                  <a:srgbClr val="7F7F7F"/>
                </a:solidFill>
                <a:latin typeface="Georgia"/>
                <a:ea typeface="Georgia"/>
                <a:cs typeface="Georgia"/>
                <a:sym typeface="Georgia"/>
              </a:rPr>
              <a:t>Fazit</a:t>
            </a:r>
            <a:endParaRPr b="0" i="1" sz="1000" u="none" cap="none" strike="noStrike">
              <a:solidFill>
                <a:srgbClr val="7F7F7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28" name="Google Shape;128;p29"/>
          <p:cNvCxnSpPr/>
          <p:nvPr/>
        </p:nvCxnSpPr>
        <p:spPr>
          <a:xfrm flipH="1" rot="10800000">
            <a:off x="777600" y="4820850"/>
            <a:ext cx="8100000" cy="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9" name="Google Shape;129;p29"/>
          <p:cNvCxnSpPr/>
          <p:nvPr/>
        </p:nvCxnSpPr>
        <p:spPr>
          <a:xfrm flipH="1" rot="10800000">
            <a:off x="777600" y="6154350"/>
            <a:ext cx="8100000" cy="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chel Inhalte">
  <p:cSld name="Kachel Inhalt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/>
          <p:nvPr>
            <p:ph idx="1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None/>
              <a:defRPr i="0"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32" name="Google Shape;132;p30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cxnSp>
        <p:nvCxnSpPr>
          <p:cNvPr id="133" name="Google Shape;133;p30"/>
          <p:cNvCxnSpPr/>
          <p:nvPr/>
        </p:nvCxnSpPr>
        <p:spPr>
          <a:xfrm>
            <a:off x="375048" y="378953"/>
            <a:ext cx="1839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34" name="Google Shape;134;p30"/>
          <p:cNvSpPr txBox="1"/>
          <p:nvPr>
            <p:ph idx="2" type="body"/>
          </p:nvPr>
        </p:nvSpPr>
        <p:spPr>
          <a:xfrm>
            <a:off x="737250" y="2179650"/>
            <a:ext cx="2844000" cy="4180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5" name="Google Shape;135;p30"/>
          <p:cNvSpPr txBox="1"/>
          <p:nvPr>
            <p:ph idx="3" type="body"/>
          </p:nvPr>
        </p:nvSpPr>
        <p:spPr>
          <a:xfrm>
            <a:off x="3901050" y="2179650"/>
            <a:ext cx="2844000" cy="4180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6" name="Google Shape;136;p30"/>
          <p:cNvSpPr txBox="1"/>
          <p:nvPr>
            <p:ph idx="4" type="body"/>
          </p:nvPr>
        </p:nvSpPr>
        <p:spPr>
          <a:xfrm>
            <a:off x="7068500" y="2179650"/>
            <a:ext cx="2844000" cy="4180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7" name="Google Shape;137;p30"/>
          <p:cNvSpPr txBox="1"/>
          <p:nvPr>
            <p:ph idx="5" type="body"/>
          </p:nvPr>
        </p:nvSpPr>
        <p:spPr>
          <a:xfrm>
            <a:off x="559075" y="131275"/>
            <a:ext cx="9361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Georgia"/>
              <a:buNone/>
              <a:defRPr i="0" sz="1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38" name="Google Shape;138;p30"/>
          <p:cNvSpPr txBox="1"/>
          <p:nvPr>
            <p:ph type="title"/>
          </p:nvPr>
        </p:nvSpPr>
        <p:spPr>
          <a:xfrm>
            <a:off x="289023" y="475336"/>
            <a:ext cx="100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Kacheln">
  <p:cSld name="4 Kacheln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cxnSp>
        <p:nvCxnSpPr>
          <p:cNvPr id="141" name="Google Shape;141;p31"/>
          <p:cNvCxnSpPr/>
          <p:nvPr/>
        </p:nvCxnSpPr>
        <p:spPr>
          <a:xfrm>
            <a:off x="375048" y="378953"/>
            <a:ext cx="1839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2" name="Google Shape;142;p31"/>
          <p:cNvSpPr txBox="1"/>
          <p:nvPr>
            <p:ph idx="1" type="body"/>
          </p:nvPr>
        </p:nvSpPr>
        <p:spPr>
          <a:xfrm>
            <a:off x="375049" y="2179650"/>
            <a:ext cx="2172900" cy="4180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3" name="Google Shape;143;p31"/>
          <p:cNvSpPr txBox="1"/>
          <p:nvPr>
            <p:ph idx="2" type="body"/>
          </p:nvPr>
        </p:nvSpPr>
        <p:spPr>
          <a:xfrm>
            <a:off x="2935292" y="2179650"/>
            <a:ext cx="2207400" cy="4180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8615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4" name="Google Shape;144;p31"/>
          <p:cNvSpPr txBox="1"/>
          <p:nvPr>
            <p:ph idx="3" type="body"/>
          </p:nvPr>
        </p:nvSpPr>
        <p:spPr>
          <a:xfrm>
            <a:off x="5530167" y="2179650"/>
            <a:ext cx="2176500" cy="4180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5" name="Google Shape;145;p31"/>
          <p:cNvSpPr txBox="1"/>
          <p:nvPr>
            <p:ph idx="4" type="body"/>
          </p:nvPr>
        </p:nvSpPr>
        <p:spPr>
          <a:xfrm>
            <a:off x="8093981" y="2179650"/>
            <a:ext cx="2176500" cy="4180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6" name="Google Shape;146;p31"/>
          <p:cNvSpPr txBox="1"/>
          <p:nvPr>
            <p:ph idx="5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None/>
              <a:defRPr i="0"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7" name="Google Shape;147;p31"/>
          <p:cNvSpPr txBox="1"/>
          <p:nvPr>
            <p:ph idx="6" type="body"/>
          </p:nvPr>
        </p:nvSpPr>
        <p:spPr>
          <a:xfrm>
            <a:off x="559075" y="131275"/>
            <a:ext cx="9361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Georgia"/>
              <a:buNone/>
              <a:defRPr i="0" sz="1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8" name="Google Shape;148;p31"/>
          <p:cNvSpPr txBox="1"/>
          <p:nvPr>
            <p:ph type="title"/>
          </p:nvPr>
        </p:nvSpPr>
        <p:spPr>
          <a:xfrm>
            <a:off x="289023" y="475336"/>
            <a:ext cx="100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>
  <p:cSld name="Nur Titel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sp>
        <p:nvSpPr>
          <p:cNvPr id="22" name="Google Shape;22;p14"/>
          <p:cNvSpPr txBox="1"/>
          <p:nvPr>
            <p:ph type="title"/>
          </p:nvPr>
        </p:nvSpPr>
        <p:spPr>
          <a:xfrm>
            <a:off x="242025" y="189575"/>
            <a:ext cx="10133700" cy="22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5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 (klein)">
  <p:cSld name="Nur Titel (klein)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cxnSp>
        <p:nvCxnSpPr>
          <p:cNvPr id="25" name="Google Shape;25;p15"/>
          <p:cNvCxnSpPr/>
          <p:nvPr/>
        </p:nvCxnSpPr>
        <p:spPr>
          <a:xfrm>
            <a:off x="375048" y="378953"/>
            <a:ext cx="1839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None/>
              <a:defRPr i="0"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7" name="Google Shape;27;p15"/>
          <p:cNvSpPr txBox="1"/>
          <p:nvPr>
            <p:ph idx="2" type="body"/>
          </p:nvPr>
        </p:nvSpPr>
        <p:spPr>
          <a:xfrm>
            <a:off x="559075" y="131275"/>
            <a:ext cx="9361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Georgia"/>
              <a:buNone/>
              <a:defRPr i="0" sz="1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8" name="Google Shape;28;p15"/>
          <p:cNvSpPr txBox="1"/>
          <p:nvPr>
            <p:ph type="title"/>
          </p:nvPr>
        </p:nvSpPr>
        <p:spPr>
          <a:xfrm>
            <a:off x="289023" y="475336"/>
            <a:ext cx="100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/ Bild">
  <p:cSld name="Inhalt / Bild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cxnSp>
        <p:nvCxnSpPr>
          <p:cNvPr id="31" name="Google Shape;31;p16"/>
          <p:cNvCxnSpPr/>
          <p:nvPr/>
        </p:nvCxnSpPr>
        <p:spPr>
          <a:xfrm>
            <a:off x="375048" y="378953"/>
            <a:ext cx="1839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32" name="Google Shape;32;p16"/>
          <p:cNvSpPr/>
          <p:nvPr>
            <p:ph idx="2" type="pic"/>
          </p:nvPr>
        </p:nvSpPr>
        <p:spPr>
          <a:xfrm>
            <a:off x="5363814" y="0"/>
            <a:ext cx="5328000" cy="734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b="0" i="0" sz="85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66666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None/>
              <a:defRPr i="0"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34" name="Google Shape;34;p16"/>
          <p:cNvSpPr txBox="1"/>
          <p:nvPr>
            <p:ph idx="3" type="body"/>
          </p:nvPr>
        </p:nvSpPr>
        <p:spPr>
          <a:xfrm>
            <a:off x="559075" y="131275"/>
            <a:ext cx="46869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Georgia"/>
              <a:buNone/>
              <a:defRPr i="0" sz="1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35" name="Google Shape;35;p16"/>
          <p:cNvSpPr txBox="1"/>
          <p:nvPr>
            <p:ph idx="4" type="body"/>
          </p:nvPr>
        </p:nvSpPr>
        <p:spPr>
          <a:xfrm>
            <a:off x="289024" y="2259025"/>
            <a:ext cx="4856700" cy="4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048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36" name="Google Shape;36;p16"/>
          <p:cNvSpPr txBox="1"/>
          <p:nvPr>
            <p:ph type="title"/>
          </p:nvPr>
        </p:nvSpPr>
        <p:spPr>
          <a:xfrm>
            <a:off x="289024" y="475325"/>
            <a:ext cx="4956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Weiss 1">
  <p:cSld name="Titel Weis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707" y="6499470"/>
            <a:ext cx="1883100" cy="9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7"/>
          <p:cNvSpPr/>
          <p:nvPr/>
        </p:nvSpPr>
        <p:spPr>
          <a:xfrm>
            <a:off x="0" y="7286543"/>
            <a:ext cx="10691700" cy="28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0" name="Google Shape;40;p17"/>
          <p:cNvSpPr txBox="1"/>
          <p:nvPr>
            <p:ph type="title"/>
          </p:nvPr>
        </p:nvSpPr>
        <p:spPr>
          <a:xfrm>
            <a:off x="242025" y="189575"/>
            <a:ext cx="10027800" cy="23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5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Blau">
  <p:cSld name="Titel Blau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-100" y="0"/>
            <a:ext cx="10691700" cy="75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None/>
            </a:pPr>
            <a:r>
              <a:t/>
            </a:r>
            <a:endParaRPr b="0" i="0" sz="192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43" name="Google Shape;4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707" y="6499470"/>
            <a:ext cx="1883100" cy="9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8"/>
          <p:cNvSpPr txBox="1"/>
          <p:nvPr>
            <p:ph type="title"/>
          </p:nvPr>
        </p:nvSpPr>
        <p:spPr>
          <a:xfrm>
            <a:off x="242025" y="189575"/>
            <a:ext cx="10027800" cy="23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5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Kapitel">
  <p:cSld name="Titel Kapitel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242025" y="966800"/>
            <a:ext cx="10020000" cy="56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5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242025" y="82550"/>
            <a:ext cx="98115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5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itat">
  <p:cSld name="Zita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cxnSp>
        <p:nvCxnSpPr>
          <p:cNvPr id="51" name="Google Shape;51;p20"/>
          <p:cNvCxnSpPr/>
          <p:nvPr/>
        </p:nvCxnSpPr>
        <p:spPr>
          <a:xfrm>
            <a:off x="375048" y="378953"/>
            <a:ext cx="1839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52" name="Google Shape;52;p20"/>
          <p:cNvSpPr txBox="1"/>
          <p:nvPr>
            <p:ph type="title"/>
          </p:nvPr>
        </p:nvSpPr>
        <p:spPr>
          <a:xfrm>
            <a:off x="249150" y="959575"/>
            <a:ext cx="10126800" cy="56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5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20"/>
          <p:cNvSpPr txBox="1"/>
          <p:nvPr>
            <p:ph idx="1" type="body"/>
          </p:nvPr>
        </p:nvSpPr>
        <p:spPr>
          <a:xfrm>
            <a:off x="289025" y="86600"/>
            <a:ext cx="5614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Georgia"/>
              <a:buNone/>
              <a:defRPr i="0" sz="12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54" name="Google Shape;54;p20"/>
          <p:cNvSpPr txBox="1"/>
          <p:nvPr>
            <p:ph idx="2" type="body"/>
          </p:nvPr>
        </p:nvSpPr>
        <p:spPr>
          <a:xfrm>
            <a:off x="665152" y="86600"/>
            <a:ext cx="9361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Georgia"/>
              <a:buNone/>
              <a:defRPr i="0" sz="10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ktfolie">
  <p:cSld name="Projektfoli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/>
          <p:nvPr>
            <p:ph type="title"/>
          </p:nvPr>
        </p:nvSpPr>
        <p:spPr>
          <a:xfrm>
            <a:off x="242025" y="189575"/>
            <a:ext cx="10133700" cy="22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5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21"/>
          <p:cNvSpPr txBox="1"/>
          <p:nvPr>
            <p:ph idx="1" type="body"/>
          </p:nvPr>
        </p:nvSpPr>
        <p:spPr>
          <a:xfrm>
            <a:off x="284224" y="2451100"/>
            <a:ext cx="25623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8" name="Google Shape;58;p21"/>
          <p:cNvSpPr txBox="1"/>
          <p:nvPr>
            <p:ph idx="2" type="body"/>
          </p:nvPr>
        </p:nvSpPr>
        <p:spPr>
          <a:xfrm>
            <a:off x="284225" y="3187512"/>
            <a:ext cx="25623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b="1" i="0" sz="1000" u="none" cap="none" strike="noStrike">
                <a:solidFill>
                  <a:schemeClr val="dk1"/>
                </a:solidFill>
              </a:defRPr>
            </a:lvl8pPr>
            <a:lvl9pPr indent="-292100" lvl="8" marL="41148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59" name="Google Shape;59;p21"/>
          <p:cNvSpPr txBox="1"/>
          <p:nvPr>
            <p:ph idx="3" type="body"/>
          </p:nvPr>
        </p:nvSpPr>
        <p:spPr>
          <a:xfrm>
            <a:off x="284225" y="3412439"/>
            <a:ext cx="25623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sz="6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8614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48614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48615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48615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sp>
        <p:nvSpPr>
          <p:cNvPr id="61" name="Google Shape;61;p21"/>
          <p:cNvSpPr txBox="1"/>
          <p:nvPr>
            <p:ph idx="4" type="body"/>
          </p:nvPr>
        </p:nvSpPr>
        <p:spPr>
          <a:xfrm>
            <a:off x="2846525" y="3187512"/>
            <a:ext cx="25623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b="1" i="0" sz="1000" u="none" cap="none" strike="noStrike">
                <a:solidFill>
                  <a:schemeClr val="dk1"/>
                </a:solidFill>
              </a:defRPr>
            </a:lvl8pPr>
            <a:lvl9pPr indent="-292100" lvl="8" marL="41148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2" name="Google Shape;62;p21"/>
          <p:cNvSpPr txBox="1"/>
          <p:nvPr>
            <p:ph idx="5" type="body"/>
          </p:nvPr>
        </p:nvSpPr>
        <p:spPr>
          <a:xfrm>
            <a:off x="2846525" y="3412439"/>
            <a:ext cx="25623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3" name="Google Shape;63;p21"/>
          <p:cNvSpPr txBox="1"/>
          <p:nvPr>
            <p:ph idx="6" type="body"/>
          </p:nvPr>
        </p:nvSpPr>
        <p:spPr>
          <a:xfrm>
            <a:off x="5408825" y="3187512"/>
            <a:ext cx="25623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b="1" i="0" sz="1000" u="none" cap="none" strike="noStrike">
                <a:solidFill>
                  <a:schemeClr val="dk1"/>
                </a:solidFill>
              </a:defRPr>
            </a:lvl8pPr>
            <a:lvl9pPr indent="-292100" lvl="8" marL="41148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7" type="body"/>
          </p:nvPr>
        </p:nvSpPr>
        <p:spPr>
          <a:xfrm>
            <a:off x="5408825" y="3412439"/>
            <a:ext cx="25623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5" name="Google Shape;65;p21"/>
          <p:cNvSpPr txBox="1"/>
          <p:nvPr>
            <p:ph idx="8" type="body"/>
          </p:nvPr>
        </p:nvSpPr>
        <p:spPr>
          <a:xfrm>
            <a:off x="7971125" y="3187512"/>
            <a:ext cx="25623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b="1" i="0" sz="1000" u="none" cap="none" strike="noStrike">
                <a:solidFill>
                  <a:schemeClr val="dk1"/>
                </a:solidFill>
              </a:defRPr>
            </a:lvl8pPr>
            <a:lvl9pPr indent="-292100" lvl="8" marL="41148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66" name="Google Shape;66;p21"/>
          <p:cNvSpPr txBox="1"/>
          <p:nvPr>
            <p:ph idx="9" type="body"/>
          </p:nvPr>
        </p:nvSpPr>
        <p:spPr>
          <a:xfrm>
            <a:off x="7971125" y="3412439"/>
            <a:ext cx="25623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7381875"/>
            <a:ext cx="10691700" cy="1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/>
          <p:nvPr>
            <p:ph type="title"/>
          </p:nvPr>
        </p:nvSpPr>
        <p:spPr>
          <a:xfrm>
            <a:off x="246923" y="189580"/>
            <a:ext cx="10000800" cy="23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b="0" i="1" sz="5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" type="body"/>
          </p:nvPr>
        </p:nvSpPr>
        <p:spPr>
          <a:xfrm>
            <a:off x="423873" y="2449107"/>
            <a:ext cx="100008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1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1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92100" lvl="3" marL="18288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57070"/>
              </a:buClr>
              <a:buSzPts val="800"/>
              <a:buFont typeface="Arial"/>
              <a:buNone/>
              <a:defRPr b="0" i="1" sz="800" u="none" cap="none" strike="noStrike">
                <a:solidFill>
                  <a:srgbClr val="757070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292100" lvl="5" marL="2743200" marR="0" rtl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292100" lvl="6" marL="3200400" marR="0" rtl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292100" lvl="7" marL="3657600" marR="0" rtl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292100" lvl="8" marL="4114800" marR="0" rtl="0" algn="l">
              <a:lnSpc>
                <a:spcPct val="115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sp>
        <p:nvSpPr>
          <p:cNvPr id="14" name="Google Shape;14;p12"/>
          <p:cNvSpPr txBox="1"/>
          <p:nvPr/>
        </p:nvSpPr>
        <p:spPr>
          <a:xfrm>
            <a:off x="4485350" y="7348000"/>
            <a:ext cx="53118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de-CH" sz="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Stimmt AG     |     </a:t>
            </a:r>
            <a:r>
              <a:rPr lang="de-CH" sz="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2022</a:t>
            </a:r>
            <a:endParaRPr b="0" i="0" sz="6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4.jpg"/><Relationship Id="rId4" Type="http://schemas.openxmlformats.org/officeDocument/2006/relationships/image" Target="../media/image96.png"/><Relationship Id="rId5" Type="http://schemas.openxmlformats.org/officeDocument/2006/relationships/image" Target="../media/image93.png"/><Relationship Id="rId6" Type="http://schemas.openxmlformats.org/officeDocument/2006/relationships/image" Target="../media/image95.png"/><Relationship Id="rId7" Type="http://schemas.openxmlformats.org/officeDocument/2006/relationships/image" Target="../media/image9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40" Type="http://schemas.openxmlformats.org/officeDocument/2006/relationships/image" Target="../media/image54.png"/><Relationship Id="rId42" Type="http://schemas.openxmlformats.org/officeDocument/2006/relationships/image" Target="../media/image59.png"/><Relationship Id="rId41" Type="http://schemas.openxmlformats.org/officeDocument/2006/relationships/image" Target="../media/image55.png"/><Relationship Id="rId44" Type="http://schemas.openxmlformats.org/officeDocument/2006/relationships/image" Target="../media/image56.gif"/><Relationship Id="rId43" Type="http://schemas.openxmlformats.org/officeDocument/2006/relationships/image" Target="../media/image58.png"/><Relationship Id="rId46" Type="http://schemas.openxmlformats.org/officeDocument/2006/relationships/image" Target="../media/image57.png"/><Relationship Id="rId45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9.gif"/><Relationship Id="rId48" Type="http://schemas.openxmlformats.org/officeDocument/2006/relationships/image" Target="../media/image62.png"/><Relationship Id="rId47" Type="http://schemas.openxmlformats.org/officeDocument/2006/relationships/image" Target="../media/image63.png"/><Relationship Id="rId49" Type="http://schemas.openxmlformats.org/officeDocument/2006/relationships/image" Target="../media/image68.png"/><Relationship Id="rId5" Type="http://schemas.openxmlformats.org/officeDocument/2006/relationships/image" Target="../media/image21.png"/><Relationship Id="rId6" Type="http://schemas.openxmlformats.org/officeDocument/2006/relationships/image" Target="../media/image31.png"/><Relationship Id="rId7" Type="http://schemas.openxmlformats.org/officeDocument/2006/relationships/image" Target="../media/image22.png"/><Relationship Id="rId8" Type="http://schemas.openxmlformats.org/officeDocument/2006/relationships/image" Target="../media/image27.png"/><Relationship Id="rId73" Type="http://schemas.openxmlformats.org/officeDocument/2006/relationships/image" Target="../media/image83.png"/><Relationship Id="rId72" Type="http://schemas.openxmlformats.org/officeDocument/2006/relationships/image" Target="../media/image89.png"/><Relationship Id="rId31" Type="http://schemas.openxmlformats.org/officeDocument/2006/relationships/image" Target="../media/image45.png"/><Relationship Id="rId75" Type="http://schemas.openxmlformats.org/officeDocument/2006/relationships/image" Target="../media/image88.png"/><Relationship Id="rId30" Type="http://schemas.openxmlformats.org/officeDocument/2006/relationships/image" Target="../media/image41.png"/><Relationship Id="rId74" Type="http://schemas.openxmlformats.org/officeDocument/2006/relationships/image" Target="../media/image85.png"/><Relationship Id="rId33" Type="http://schemas.openxmlformats.org/officeDocument/2006/relationships/image" Target="../media/image46.png"/><Relationship Id="rId77" Type="http://schemas.openxmlformats.org/officeDocument/2006/relationships/image" Target="../media/image90.png"/><Relationship Id="rId32" Type="http://schemas.openxmlformats.org/officeDocument/2006/relationships/image" Target="../media/image44.png"/><Relationship Id="rId76" Type="http://schemas.openxmlformats.org/officeDocument/2006/relationships/image" Target="../media/image92.png"/><Relationship Id="rId35" Type="http://schemas.openxmlformats.org/officeDocument/2006/relationships/image" Target="../media/image49.png"/><Relationship Id="rId34" Type="http://schemas.openxmlformats.org/officeDocument/2006/relationships/image" Target="../media/image43.png"/><Relationship Id="rId78" Type="http://schemas.openxmlformats.org/officeDocument/2006/relationships/image" Target="../media/image91.png"/><Relationship Id="rId71" Type="http://schemas.openxmlformats.org/officeDocument/2006/relationships/image" Target="../media/image87.png"/><Relationship Id="rId70" Type="http://schemas.openxmlformats.org/officeDocument/2006/relationships/image" Target="../media/image86.png"/><Relationship Id="rId37" Type="http://schemas.openxmlformats.org/officeDocument/2006/relationships/image" Target="../media/image50.png"/><Relationship Id="rId36" Type="http://schemas.openxmlformats.org/officeDocument/2006/relationships/image" Target="../media/image51.png"/><Relationship Id="rId39" Type="http://schemas.openxmlformats.org/officeDocument/2006/relationships/image" Target="../media/image52.png"/><Relationship Id="rId38" Type="http://schemas.openxmlformats.org/officeDocument/2006/relationships/image" Target="../media/image47.png"/><Relationship Id="rId62" Type="http://schemas.openxmlformats.org/officeDocument/2006/relationships/image" Target="../media/image77.png"/><Relationship Id="rId61" Type="http://schemas.openxmlformats.org/officeDocument/2006/relationships/image" Target="../media/image76.png"/><Relationship Id="rId20" Type="http://schemas.openxmlformats.org/officeDocument/2006/relationships/image" Target="../media/image35.gif"/><Relationship Id="rId64" Type="http://schemas.openxmlformats.org/officeDocument/2006/relationships/image" Target="../media/image75.png"/><Relationship Id="rId63" Type="http://schemas.openxmlformats.org/officeDocument/2006/relationships/image" Target="../media/image78.png"/><Relationship Id="rId22" Type="http://schemas.openxmlformats.org/officeDocument/2006/relationships/image" Target="../media/image36.png"/><Relationship Id="rId66" Type="http://schemas.openxmlformats.org/officeDocument/2006/relationships/image" Target="../media/image80.png"/><Relationship Id="rId21" Type="http://schemas.openxmlformats.org/officeDocument/2006/relationships/image" Target="../media/image34.png"/><Relationship Id="rId65" Type="http://schemas.openxmlformats.org/officeDocument/2006/relationships/image" Target="../media/image79.png"/><Relationship Id="rId24" Type="http://schemas.openxmlformats.org/officeDocument/2006/relationships/image" Target="../media/image40.png"/><Relationship Id="rId68" Type="http://schemas.openxmlformats.org/officeDocument/2006/relationships/image" Target="../media/image82.png"/><Relationship Id="rId23" Type="http://schemas.openxmlformats.org/officeDocument/2006/relationships/image" Target="../media/image39.png"/><Relationship Id="rId67" Type="http://schemas.openxmlformats.org/officeDocument/2006/relationships/image" Target="../media/image81.png"/><Relationship Id="rId60" Type="http://schemas.openxmlformats.org/officeDocument/2006/relationships/image" Target="../media/image74.png"/><Relationship Id="rId26" Type="http://schemas.openxmlformats.org/officeDocument/2006/relationships/image" Target="../media/image38.png"/><Relationship Id="rId25" Type="http://schemas.openxmlformats.org/officeDocument/2006/relationships/image" Target="../media/image37.png"/><Relationship Id="rId69" Type="http://schemas.openxmlformats.org/officeDocument/2006/relationships/image" Target="../media/image84.png"/><Relationship Id="rId28" Type="http://schemas.openxmlformats.org/officeDocument/2006/relationships/image" Target="../media/image42.png"/><Relationship Id="rId27" Type="http://schemas.openxmlformats.org/officeDocument/2006/relationships/image" Target="../media/image48.png"/><Relationship Id="rId29" Type="http://schemas.openxmlformats.org/officeDocument/2006/relationships/image" Target="../media/image53.png"/><Relationship Id="rId51" Type="http://schemas.openxmlformats.org/officeDocument/2006/relationships/image" Target="../media/image69.png"/><Relationship Id="rId50" Type="http://schemas.openxmlformats.org/officeDocument/2006/relationships/image" Target="../media/image66.gif"/><Relationship Id="rId53" Type="http://schemas.openxmlformats.org/officeDocument/2006/relationships/image" Target="../media/image65.png"/><Relationship Id="rId52" Type="http://schemas.openxmlformats.org/officeDocument/2006/relationships/image" Target="../media/image64.png"/><Relationship Id="rId11" Type="http://schemas.openxmlformats.org/officeDocument/2006/relationships/image" Target="../media/image25.png"/><Relationship Id="rId55" Type="http://schemas.openxmlformats.org/officeDocument/2006/relationships/image" Target="../media/image70.png"/><Relationship Id="rId10" Type="http://schemas.openxmlformats.org/officeDocument/2006/relationships/image" Target="../media/image30.png"/><Relationship Id="rId54" Type="http://schemas.openxmlformats.org/officeDocument/2006/relationships/image" Target="../media/image61.png"/><Relationship Id="rId13" Type="http://schemas.openxmlformats.org/officeDocument/2006/relationships/image" Target="../media/image23.png"/><Relationship Id="rId57" Type="http://schemas.openxmlformats.org/officeDocument/2006/relationships/image" Target="../media/image72.png"/><Relationship Id="rId12" Type="http://schemas.openxmlformats.org/officeDocument/2006/relationships/image" Target="../media/image20.png"/><Relationship Id="rId56" Type="http://schemas.openxmlformats.org/officeDocument/2006/relationships/image" Target="../media/image67.png"/><Relationship Id="rId15" Type="http://schemas.openxmlformats.org/officeDocument/2006/relationships/image" Target="../media/image24.png"/><Relationship Id="rId59" Type="http://schemas.openxmlformats.org/officeDocument/2006/relationships/image" Target="../media/image73.png"/><Relationship Id="rId14" Type="http://schemas.openxmlformats.org/officeDocument/2006/relationships/image" Target="../media/image26.png"/><Relationship Id="rId58" Type="http://schemas.openxmlformats.org/officeDocument/2006/relationships/image" Target="../media/image71.png"/><Relationship Id="rId17" Type="http://schemas.openxmlformats.org/officeDocument/2006/relationships/image" Target="../media/image32.gif"/><Relationship Id="rId16" Type="http://schemas.openxmlformats.org/officeDocument/2006/relationships/image" Target="../media/image29.png"/><Relationship Id="rId19" Type="http://schemas.openxmlformats.org/officeDocument/2006/relationships/image" Target="../media/image33.png"/><Relationship Id="rId1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/>
          <p:nvPr/>
        </p:nvSpPr>
        <p:spPr>
          <a:xfrm rot="-496397">
            <a:off x="7247189" y="4472509"/>
            <a:ext cx="2020225" cy="1679200"/>
          </a:xfrm>
          <a:custGeom>
            <a:rect b="b" l="l" r="r" t="t"/>
            <a:pathLst>
              <a:path extrusionOk="0" h="120000" w="120000">
                <a:moveTo>
                  <a:pt x="31217" y="48"/>
                </a:moveTo>
                <a:cubicBezTo>
                  <a:pt x="43645" y="-601"/>
                  <a:pt x="52797" y="5399"/>
                  <a:pt x="58640" y="11948"/>
                </a:cubicBezTo>
                <a:lnTo>
                  <a:pt x="61960" y="16458"/>
                </a:lnTo>
                <a:lnTo>
                  <a:pt x="65388" y="11948"/>
                </a:lnTo>
                <a:cubicBezTo>
                  <a:pt x="71422" y="5399"/>
                  <a:pt x="78517" y="-747"/>
                  <a:pt x="90588" y="1023"/>
                </a:cubicBezTo>
                <a:cubicBezTo>
                  <a:pt x="104892" y="3123"/>
                  <a:pt x="118514" y="14324"/>
                  <a:pt x="119880" y="37863"/>
                </a:cubicBezTo>
                <a:cubicBezTo>
                  <a:pt x="121247" y="61402"/>
                  <a:pt x="110643" y="75249"/>
                  <a:pt x="100408" y="87638"/>
                </a:cubicBezTo>
                <a:cubicBezTo>
                  <a:pt x="89746" y="100545"/>
                  <a:pt x="70901" y="114554"/>
                  <a:pt x="60094" y="120000"/>
                </a:cubicBezTo>
                <a:cubicBezTo>
                  <a:pt x="46284" y="110737"/>
                  <a:pt x="31498" y="99718"/>
                  <a:pt x="19384" y="86338"/>
                </a:cubicBezTo>
                <a:cubicBezTo>
                  <a:pt x="2947" y="69707"/>
                  <a:pt x="-2056" y="46868"/>
                  <a:pt x="726" y="32486"/>
                </a:cubicBezTo>
                <a:cubicBezTo>
                  <a:pt x="3509" y="18104"/>
                  <a:pt x="11495" y="373"/>
                  <a:pt x="31217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440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de-CH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Firmenpräsentation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de-CH" sz="1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Stimmt AG 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4" name="Google Shape;154;p1"/>
          <p:cNvSpPr txBox="1"/>
          <p:nvPr>
            <p:ph type="title"/>
          </p:nvPr>
        </p:nvSpPr>
        <p:spPr>
          <a:xfrm>
            <a:off x="242025" y="189575"/>
            <a:ext cx="10027800" cy="23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/>
              <a:t>Stimmt macht Sie zum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/>
              <a:t>Marktführer durch Kundenorientierung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"/>
          <p:cNvSpPr txBox="1"/>
          <p:nvPr>
            <p:ph type="title"/>
          </p:nvPr>
        </p:nvSpPr>
        <p:spPr>
          <a:xfrm>
            <a:off x="289023" y="475336"/>
            <a:ext cx="100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/>
              <a:t>Das sagen Klienten über die Zusammenarbeit mit Stimmt</a:t>
            </a:r>
            <a:endParaRPr/>
          </a:p>
        </p:txBody>
      </p:sp>
      <p:sp>
        <p:nvSpPr>
          <p:cNvPr id="374" name="Google Shape;374;p10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CH" sz="800"/>
              <a:t>‹#›</a:t>
            </a:fld>
            <a:endParaRPr sz="800"/>
          </a:p>
        </p:txBody>
      </p:sp>
      <p:sp>
        <p:nvSpPr>
          <p:cNvPr id="375" name="Google Shape;375;p10"/>
          <p:cNvSpPr txBox="1"/>
          <p:nvPr>
            <p:ph idx="1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e-CH"/>
              <a:t>04</a:t>
            </a:r>
            <a:endParaRPr/>
          </a:p>
        </p:txBody>
      </p:sp>
      <p:sp>
        <p:nvSpPr>
          <p:cNvPr id="376" name="Google Shape;376;p10"/>
          <p:cNvSpPr txBox="1"/>
          <p:nvPr>
            <p:ph idx="2" type="body"/>
          </p:nvPr>
        </p:nvSpPr>
        <p:spPr>
          <a:xfrm>
            <a:off x="559075" y="131275"/>
            <a:ext cx="9361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de-CH"/>
              <a:t>Stimmt AG | </a:t>
            </a:r>
            <a:r>
              <a:rPr lang="de-CH"/>
              <a:t>Unsere Klienten</a:t>
            </a:r>
            <a:endParaRPr/>
          </a:p>
        </p:txBody>
      </p:sp>
      <p:sp>
        <p:nvSpPr>
          <p:cNvPr id="377" name="Google Shape;377;p10"/>
          <p:cNvSpPr/>
          <p:nvPr/>
        </p:nvSpPr>
        <p:spPr>
          <a:xfrm>
            <a:off x="2297558" y="2259021"/>
            <a:ext cx="1860300" cy="427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0"/>
          <p:cNvSpPr/>
          <p:nvPr/>
        </p:nvSpPr>
        <p:spPr>
          <a:xfrm>
            <a:off x="285439" y="2259021"/>
            <a:ext cx="1860300" cy="427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0"/>
          <p:cNvSpPr txBox="1"/>
          <p:nvPr/>
        </p:nvSpPr>
        <p:spPr>
          <a:xfrm>
            <a:off x="409914" y="3104953"/>
            <a:ext cx="1616100" cy="17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«Stimmt ist dann zu holen, wenn wir zu wenig über die Kunden wissen. In einem gesättigten Markt hilft Stimmt, eine stärkere USP herauszuarbeiten.»</a:t>
            </a:r>
            <a:endParaRPr b="0" i="0" sz="10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0" name="Google Shape;380;p10"/>
          <p:cNvSpPr txBox="1"/>
          <p:nvPr/>
        </p:nvSpPr>
        <p:spPr>
          <a:xfrm>
            <a:off x="2401915" y="3104953"/>
            <a:ext cx="16530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«Was ich einzigartig finde ist, dass wir zusammen mit Stimmt das konkrete Erleb- nis an den Touchpoints von der Markenpositionierung her abgeleitet haben. Ich kenne keine Beratung, welche die Markenpositio- nierung so übersetzt.»</a:t>
            </a:r>
            <a:endParaRPr b="0" i="1" sz="10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1" name="Google Shape;381;p10"/>
          <p:cNvSpPr/>
          <p:nvPr/>
        </p:nvSpPr>
        <p:spPr>
          <a:xfrm>
            <a:off x="4309675" y="2259021"/>
            <a:ext cx="1860300" cy="427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0"/>
          <p:cNvSpPr/>
          <p:nvPr/>
        </p:nvSpPr>
        <p:spPr>
          <a:xfrm>
            <a:off x="6321793" y="2280953"/>
            <a:ext cx="1860300" cy="4250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0"/>
          <p:cNvSpPr txBox="1"/>
          <p:nvPr/>
        </p:nvSpPr>
        <p:spPr>
          <a:xfrm>
            <a:off x="6426135" y="3104953"/>
            <a:ext cx="16521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«Ich fand es speziell und anregend, wie eine trockene Materie bearbeitet wird: unkonventionell, spassig, von tollen Leuten mit strukturiertem Vorgehen und guter Methodik.»</a:t>
            </a:r>
            <a:endParaRPr b="0" i="1" sz="10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84" name="Google Shape;384;p10"/>
          <p:cNvSpPr/>
          <p:nvPr/>
        </p:nvSpPr>
        <p:spPr>
          <a:xfrm>
            <a:off x="8333911" y="2280954"/>
            <a:ext cx="1860300" cy="4250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0"/>
          <p:cNvSpPr txBox="1"/>
          <p:nvPr/>
        </p:nvSpPr>
        <p:spPr>
          <a:xfrm>
            <a:off x="8438243" y="3104953"/>
            <a:ext cx="16521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«Es ist wunderbar, dass es bei den Mitarbeitenden eine Änderung der Einstellung gab. Sie wollen nun selbst </a:t>
            </a:r>
            <a:br>
              <a:rPr b="0" i="1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die Sicht der Kunden besser verstehen.»</a:t>
            </a:r>
            <a:endParaRPr b="0" i="1" sz="10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holtzbrinck_publishing_group.jpg" id="386" name="Google Shape;3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48" y="2500395"/>
            <a:ext cx="1047300" cy="22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4-11-17 at 16.39.58.png" id="387" name="Google Shape;38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1870" y="2395808"/>
            <a:ext cx="491700" cy="4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28287" y="2513748"/>
            <a:ext cx="1047300" cy="1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69901" y="2529800"/>
            <a:ext cx="1047300" cy="1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0"/>
          <p:cNvSpPr/>
          <p:nvPr/>
        </p:nvSpPr>
        <p:spPr>
          <a:xfrm>
            <a:off x="2401908" y="5695261"/>
            <a:ext cx="1653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Adrian Zemp</a:t>
            </a:r>
            <a:br>
              <a:rPr b="1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Leiter Markenpositionierung</a:t>
            </a:r>
            <a:b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CSS Versicherung </a:t>
            </a:r>
            <a:endParaRPr b="0" i="0" sz="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1" name="Google Shape;391;p10"/>
          <p:cNvSpPr/>
          <p:nvPr/>
        </p:nvSpPr>
        <p:spPr>
          <a:xfrm>
            <a:off x="409902" y="5695261"/>
            <a:ext cx="1616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Markus Schunk</a:t>
            </a:r>
            <a:b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Geschäftsführung </a:t>
            </a:r>
            <a:b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Holtzbrinck Digital</a:t>
            </a:r>
            <a:endParaRPr b="0" i="0" sz="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2" name="Google Shape;392;p10"/>
          <p:cNvSpPr/>
          <p:nvPr/>
        </p:nvSpPr>
        <p:spPr>
          <a:xfrm>
            <a:off x="6425236" y="5695261"/>
            <a:ext cx="1653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Thomas Etter</a:t>
            </a:r>
            <a:b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Leiter Elektronischer Vertrieb Raiffeisen Schweiz </a:t>
            </a:r>
            <a:endParaRPr b="0" i="0" sz="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3" name="Google Shape;393;p10"/>
          <p:cNvSpPr/>
          <p:nvPr/>
        </p:nvSpPr>
        <p:spPr>
          <a:xfrm>
            <a:off x="8438251" y="5695261"/>
            <a:ext cx="1653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Eva Röthlisberger</a:t>
            </a:r>
            <a:b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Leiterin Vermarktung und CRM</a:t>
            </a:r>
            <a:b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a.i. SBB</a:t>
            </a:r>
            <a:endParaRPr b="0" i="0" sz="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4" name="Google Shape;394;p10"/>
          <p:cNvSpPr txBox="1"/>
          <p:nvPr/>
        </p:nvSpPr>
        <p:spPr>
          <a:xfrm>
            <a:off x="4399643" y="3104953"/>
            <a:ext cx="1652100" cy="21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1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«</a:t>
            </a:r>
            <a:r>
              <a:rPr b="0" i="1" lang="de-CH" sz="1000" u="none" cap="none" strike="noStrike">
                <a:solidFill>
                  <a:srgbClr val="21212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Man hat nie das Gefühl, man spreche mit einem klassischen Berater: Stimmt wird sehr schnell konkret und ist auf Augenhöhe mit uns. Auf dem Weg zum optimalen Kundenfokus ist Stimmt die ideale Begleiterin.»</a:t>
            </a:r>
            <a:endParaRPr b="0" i="1" sz="1000" u="none" cap="none" strike="noStrike">
              <a:solidFill>
                <a:srgbClr val="21212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5" name="Google Shape;395;p10"/>
          <p:cNvSpPr/>
          <p:nvPr/>
        </p:nvSpPr>
        <p:spPr>
          <a:xfrm>
            <a:off x="4399651" y="5695261"/>
            <a:ext cx="16530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Tiziano Lenoci</a:t>
            </a:r>
            <a:br>
              <a:rPr b="1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Leiter Marketing &amp; Vertrieb</a:t>
            </a:r>
            <a:b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de-CH" sz="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GVB Gruppe</a:t>
            </a:r>
            <a:endParaRPr b="0" i="0" sz="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96" name="Google Shape;39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16262" y="2492450"/>
            <a:ext cx="1047143" cy="24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1"/>
          <p:cNvSpPr txBox="1"/>
          <p:nvPr>
            <p:ph type="title"/>
          </p:nvPr>
        </p:nvSpPr>
        <p:spPr>
          <a:xfrm>
            <a:off x="242025" y="189575"/>
            <a:ext cx="10027800" cy="23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/>
              <a:t>Setzen Sie auf ein überlegenes Kundenerlebnis.</a:t>
            </a:r>
            <a:br>
              <a:rPr lang="de-CH"/>
            </a:br>
            <a:r>
              <a:rPr lang="de-CH"/>
              <a:t>Es lohnt sich.</a:t>
            </a:r>
            <a:endParaRPr/>
          </a:p>
        </p:txBody>
      </p:sp>
      <p:grpSp>
        <p:nvGrpSpPr>
          <p:cNvPr id="403" name="Google Shape;403;p11"/>
          <p:cNvGrpSpPr/>
          <p:nvPr/>
        </p:nvGrpSpPr>
        <p:grpSpPr>
          <a:xfrm>
            <a:off x="6529683" y="3647788"/>
            <a:ext cx="3204000" cy="3204000"/>
            <a:chOff x="6529683" y="3647788"/>
            <a:chExt cx="3204000" cy="3204000"/>
          </a:xfrm>
        </p:grpSpPr>
        <p:grpSp>
          <p:nvGrpSpPr>
            <p:cNvPr id="404" name="Google Shape;404;p11"/>
            <p:cNvGrpSpPr/>
            <p:nvPr/>
          </p:nvGrpSpPr>
          <p:grpSpPr>
            <a:xfrm>
              <a:off x="6529683" y="3647788"/>
              <a:ext cx="3204000" cy="3204000"/>
              <a:chOff x="6529683" y="3647788"/>
              <a:chExt cx="3204000" cy="3204000"/>
            </a:xfrm>
          </p:grpSpPr>
          <p:sp>
            <p:nvSpPr>
              <p:cNvPr id="405" name="Google Shape;405;p11"/>
              <p:cNvSpPr/>
              <p:nvPr/>
            </p:nvSpPr>
            <p:spPr>
              <a:xfrm>
                <a:off x="7785652" y="3975652"/>
                <a:ext cx="735600" cy="762000"/>
              </a:xfrm>
              <a:custGeom>
                <a:rect b="b" l="l" r="r" t="t"/>
                <a:pathLst>
                  <a:path extrusionOk="0" h="120000" w="120000">
                    <a:moveTo>
                      <a:pt x="0" y="43826"/>
                    </a:moveTo>
                    <a:lnTo>
                      <a:pt x="31351" y="75130"/>
                    </a:lnTo>
                    <a:lnTo>
                      <a:pt x="20540" y="115826"/>
                    </a:lnTo>
                    <a:lnTo>
                      <a:pt x="58378" y="93913"/>
                    </a:lnTo>
                    <a:lnTo>
                      <a:pt x="98378" y="120000"/>
                    </a:lnTo>
                    <a:lnTo>
                      <a:pt x="84324" y="77217"/>
                    </a:lnTo>
                    <a:lnTo>
                      <a:pt x="120000" y="44869"/>
                    </a:lnTo>
                    <a:lnTo>
                      <a:pt x="76756" y="40695"/>
                    </a:lnTo>
                    <a:lnTo>
                      <a:pt x="58378" y="0"/>
                    </a:lnTo>
                    <a:lnTo>
                      <a:pt x="41081" y="40695"/>
                    </a:lnTo>
                    <a:lnTo>
                      <a:pt x="0" y="43826"/>
                    </a:lnTo>
                    <a:close/>
                  </a:path>
                </a:pathLst>
              </a:custGeom>
              <a:solidFill>
                <a:srgbClr val="B3E3E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20"/>
                  <a:buFont typeface="Arial"/>
                  <a:buNone/>
                </a:pPr>
                <a:r>
                  <a:t/>
                </a:r>
                <a:endParaRPr b="0" i="0" sz="1920" u="none" cap="none" strike="noStrike">
                  <a:solidFill>
                    <a:srgbClr val="FFFFFF"/>
                  </a:solidFill>
                  <a:latin typeface="Georgia"/>
                  <a:ea typeface="Georgia"/>
                  <a:cs typeface="Georgia"/>
                  <a:sym typeface="Georgia"/>
                </a:endParaRPr>
              </a:p>
            </p:txBody>
          </p:sp>
          <p:pic>
            <p:nvPicPr>
              <p:cNvPr id="406" name="Google Shape;406;p1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529683" y="3647788"/>
                <a:ext cx="3204000" cy="3204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07" name="Google Shape;407;p11"/>
            <p:cNvSpPr txBox="1"/>
            <p:nvPr/>
          </p:nvSpPr>
          <p:spPr>
            <a:xfrm>
              <a:off x="8073400" y="4199457"/>
              <a:ext cx="161700" cy="3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36666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Georgia"/>
                <a:buNone/>
              </a:pPr>
              <a:r>
                <a:rPr b="1" i="0" lang="de-CH" sz="1800" u="none" cap="none" strike="noStrike">
                  <a:solidFill>
                    <a:srgbClr val="000000"/>
                  </a:solidFill>
                  <a:latin typeface="Georgia"/>
                  <a:ea typeface="Georgia"/>
                  <a:cs typeface="Georgia"/>
                  <a:sym typeface="Georgia"/>
                </a:rPr>
                <a:t>1</a:t>
              </a:r>
              <a:endParaRPr b="1" i="0" sz="1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pic>
        <p:nvPicPr>
          <p:cNvPr id="161" name="Google Shape;161;p2"/>
          <p:cNvPicPr preferRelativeResize="0"/>
          <p:nvPr/>
        </p:nvPicPr>
        <p:blipFill rotWithShape="1">
          <a:blip r:embed="rId3">
            <a:alphaModFix/>
          </a:blip>
          <a:srcRect b="20185" l="34485" r="30771" t="7948"/>
          <a:stretch/>
        </p:blipFill>
        <p:spPr>
          <a:xfrm>
            <a:off x="0" y="0"/>
            <a:ext cx="5363698" cy="73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4">
            <a:alphaModFix/>
          </a:blip>
          <a:srcRect b="377" l="3562" r="44807" t="0"/>
          <a:stretch/>
        </p:blipFill>
        <p:spPr>
          <a:xfrm>
            <a:off x="5292097" y="125"/>
            <a:ext cx="5399700" cy="73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"/>
          <p:cNvSpPr txBox="1"/>
          <p:nvPr/>
        </p:nvSpPr>
        <p:spPr>
          <a:xfrm>
            <a:off x="3418400" y="5475225"/>
            <a:ext cx="3855000" cy="175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44000" lIns="144000" spcFirstLastPara="1" rIns="144000" wrap="square" tIns="108000">
            <a:noAutofit/>
          </a:bodyPr>
          <a:lstStyle/>
          <a:p>
            <a:pPr indent="0" lvl="0" marL="0" marR="0" rtl="0" algn="l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de-CH" sz="1600" u="none" cap="none" strike="noStrike">
                <a:solidFill>
                  <a:srgbClr val="212121"/>
                </a:solidFill>
                <a:latin typeface="Georgia"/>
                <a:ea typeface="Georgia"/>
                <a:cs typeface="Georgia"/>
                <a:sym typeface="Georgia"/>
              </a:rPr>
              <a:t>«</a:t>
            </a:r>
            <a:r>
              <a:rPr b="0" i="1" lang="de-CH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Beziehungen mit Kunden bestimmen den Erfolg einer Firma.</a:t>
            </a:r>
            <a:r>
              <a:rPr b="0" i="0" lang="de-CH" sz="1600" u="none" cap="none" strike="noStrike">
                <a:solidFill>
                  <a:srgbClr val="212121"/>
                </a:solidFill>
                <a:latin typeface="Georgia"/>
                <a:ea typeface="Georgia"/>
                <a:cs typeface="Georgia"/>
                <a:sym typeface="Georgia"/>
              </a:rPr>
              <a:t>»</a:t>
            </a:r>
            <a:endParaRPr b="0" i="1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16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4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Dr. Stefan Leuthold und Glenn Oberholzer</a:t>
            </a:r>
            <a:br>
              <a:rPr b="1" i="1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1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Gründer und Partner Stimmt AG</a:t>
            </a:r>
            <a:endParaRPr b="0" i="1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"/>
          <p:cNvSpPr txBox="1"/>
          <p:nvPr>
            <p:ph type="title"/>
          </p:nvPr>
        </p:nvSpPr>
        <p:spPr>
          <a:xfrm>
            <a:off x="289023" y="475336"/>
            <a:ext cx="100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/>
              <a:t>Seit 1998 sind wir die Experten für Kundenfokus im </a:t>
            </a:r>
            <a:br>
              <a:rPr lang="de-CH"/>
            </a:br>
            <a:r>
              <a:rPr lang="de-CH"/>
              <a:t>deutschsprachigen Raum</a:t>
            </a:r>
            <a:endParaRPr/>
          </a:p>
        </p:txBody>
      </p:sp>
      <p:sp>
        <p:nvSpPr>
          <p:cNvPr id="170" name="Google Shape;170;p3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CH" sz="800"/>
              <a:t>‹#›</a:t>
            </a:fld>
            <a:endParaRPr sz="800"/>
          </a:p>
        </p:txBody>
      </p:sp>
      <p:sp>
        <p:nvSpPr>
          <p:cNvPr id="171" name="Google Shape;171;p3"/>
          <p:cNvSpPr txBox="1"/>
          <p:nvPr>
            <p:ph idx="1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e-CH"/>
              <a:t>01</a:t>
            </a:r>
            <a:endParaRPr/>
          </a:p>
        </p:txBody>
      </p:sp>
      <p:sp>
        <p:nvSpPr>
          <p:cNvPr id="172" name="Google Shape;172;p3"/>
          <p:cNvSpPr txBox="1"/>
          <p:nvPr>
            <p:ph idx="2" type="body"/>
          </p:nvPr>
        </p:nvSpPr>
        <p:spPr>
          <a:xfrm>
            <a:off x="559075" y="131275"/>
            <a:ext cx="9361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de-CH"/>
              <a:t>Stimmt AG | </a:t>
            </a:r>
            <a:r>
              <a:rPr lang="de-CH"/>
              <a:t>Unsere Expertise</a:t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4253725" y="2064927"/>
            <a:ext cx="1760400" cy="2257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de-CH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Über</a:t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de-CH" sz="3600" u="none" cap="none" strike="noStrike">
                <a:solidFill>
                  <a:srgbClr val="A6DDE8"/>
                </a:solidFill>
                <a:latin typeface="Georgia"/>
                <a:ea typeface="Georgia"/>
                <a:cs typeface="Georgia"/>
                <a:sym typeface="Georgia"/>
              </a:rPr>
              <a:t>750 </a:t>
            </a:r>
            <a:endParaRPr b="1" i="1" sz="3600" u="none" cap="none" strike="noStrike">
              <a:solidFill>
                <a:srgbClr val="A6DDE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de-CH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Projekte</a:t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6111200" y="2064927"/>
            <a:ext cx="1760400" cy="2257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de-CH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Über</a:t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de-CH" sz="3600" u="none" cap="none" strike="noStrike">
                <a:solidFill>
                  <a:srgbClr val="A6DDE8"/>
                </a:solidFill>
                <a:latin typeface="Georgia"/>
                <a:ea typeface="Georgia"/>
                <a:cs typeface="Georgia"/>
                <a:sym typeface="Georgia"/>
              </a:rPr>
              <a:t>250 </a:t>
            </a:r>
            <a:endParaRPr b="1" i="1" sz="3600" u="none" cap="none" strike="noStrike">
              <a:solidFill>
                <a:srgbClr val="A6DDE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de-CH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Klienten</a:t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8024800" y="2064927"/>
            <a:ext cx="1760400" cy="2257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de-CH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Lehraufträge an </a:t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de-CH" sz="3600" u="none" cap="none" strike="noStrike">
                <a:solidFill>
                  <a:srgbClr val="A6DDE8"/>
                </a:solidFill>
                <a:latin typeface="Georgia"/>
                <a:ea typeface="Georgia"/>
                <a:cs typeface="Georgia"/>
                <a:sym typeface="Georgia"/>
              </a:rPr>
              <a:t>6 </a:t>
            </a:r>
            <a:endParaRPr b="1" i="1" sz="3600" u="none" cap="none" strike="noStrike">
              <a:solidFill>
                <a:srgbClr val="A6DDE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de-CH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Hochschulen</a:t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4197600" y="4489479"/>
            <a:ext cx="1760400" cy="2257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de-CH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Über</a:t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de-CH" sz="3600" u="none" cap="none" strike="noStrike">
                <a:solidFill>
                  <a:srgbClr val="A6DDE8"/>
                </a:solidFill>
                <a:latin typeface="Georgia"/>
                <a:ea typeface="Georgia"/>
                <a:cs typeface="Georgia"/>
                <a:sym typeface="Georgia"/>
              </a:rPr>
              <a:t>125 </a:t>
            </a:r>
            <a:endParaRPr b="1" i="1" sz="3600" u="none" cap="none" strike="noStrike">
              <a:solidFill>
                <a:srgbClr val="A6DDE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de-CH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einzigartige Value Proposi- tions erarbeitet</a:t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6111200" y="4489479"/>
            <a:ext cx="1760400" cy="2257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de-CH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Über</a:t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de-CH" sz="3600" u="none" cap="none" strike="noStrike">
                <a:solidFill>
                  <a:srgbClr val="A6DDE8"/>
                </a:solidFill>
                <a:latin typeface="Georgia"/>
                <a:ea typeface="Georgia"/>
                <a:cs typeface="Georgia"/>
                <a:sym typeface="Georgia"/>
              </a:rPr>
              <a:t>500 </a:t>
            </a:r>
            <a:endParaRPr b="1" i="1" sz="3600" u="none" cap="none" strike="noStrike">
              <a:solidFill>
                <a:srgbClr val="A6DDE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de-CH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begeisternde Customer Jour-</a:t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de-CH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neys gestaltet</a:t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8024800" y="4489479"/>
            <a:ext cx="1760400" cy="2257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de-CH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Über </a:t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1" lang="de-CH" sz="3600" u="none" cap="none" strike="noStrike">
                <a:solidFill>
                  <a:srgbClr val="A6DDE8"/>
                </a:solidFill>
                <a:latin typeface="Georgia"/>
                <a:ea typeface="Georgia"/>
                <a:cs typeface="Georgia"/>
                <a:sym typeface="Georgia"/>
              </a:rPr>
              <a:t>1’000</a:t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de-CH" sz="14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Personas entdeckt und kodiert </a:t>
            </a:r>
            <a:endParaRPr b="1" i="1" sz="14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242025" y="2064925"/>
            <a:ext cx="3104400" cy="4682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de-CH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Jahrelange Expertise</a:t>
            </a:r>
            <a:endParaRPr b="0" i="1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de-CH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Wir sind Experten für Kundenfokus mit jeweils mehrjähriger Erfahrung im Bereich der Kundengewinnung, Kundenpflege und Unternehmensentwicklung.</a:t>
            </a:r>
            <a:endParaRPr b="0" i="1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2" marL="0" marR="0" rtl="0" algn="l">
              <a:lnSpc>
                <a:spcPct val="147058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80" name="Google Shape;180;p3"/>
          <p:cNvGrpSpPr/>
          <p:nvPr/>
        </p:nvGrpSpPr>
        <p:grpSpPr>
          <a:xfrm>
            <a:off x="917510" y="5685124"/>
            <a:ext cx="1753433" cy="857243"/>
            <a:chOff x="7320915" y="1755017"/>
            <a:chExt cx="1564866" cy="839118"/>
          </a:xfrm>
        </p:grpSpPr>
        <p:sp>
          <p:nvSpPr>
            <p:cNvPr id="181" name="Google Shape;181;p3"/>
            <p:cNvSpPr/>
            <p:nvPr/>
          </p:nvSpPr>
          <p:spPr>
            <a:xfrm>
              <a:off x="8316500" y="2201400"/>
              <a:ext cx="338525" cy="112850"/>
            </a:xfrm>
            <a:custGeom>
              <a:rect b="b" l="l" r="r" t="t"/>
              <a:pathLst>
                <a:path extrusionOk="0" h="4514" w="13541">
                  <a:moveTo>
                    <a:pt x="2962" y="0"/>
                  </a:moveTo>
                  <a:lnTo>
                    <a:pt x="0" y="1552"/>
                  </a:lnTo>
                  <a:lnTo>
                    <a:pt x="5078" y="4232"/>
                  </a:lnTo>
                  <a:lnTo>
                    <a:pt x="7476" y="1975"/>
                  </a:lnTo>
                  <a:lnTo>
                    <a:pt x="9591" y="4514"/>
                  </a:lnTo>
                  <a:lnTo>
                    <a:pt x="13541" y="1552"/>
                  </a:lnTo>
                  <a:lnTo>
                    <a:pt x="11566" y="0"/>
                  </a:lnTo>
                  <a:lnTo>
                    <a:pt x="7194" y="1129"/>
                  </a:lnTo>
                  <a:close/>
                </a:path>
              </a:pathLst>
            </a:custGeom>
            <a:solidFill>
              <a:srgbClr val="B3E3EC"/>
            </a:solidFill>
            <a:ln cap="flat" cmpd="sng" w="952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3"/>
            <p:cNvSpPr/>
            <p:nvPr/>
          </p:nvSpPr>
          <p:spPr>
            <a:xfrm>
              <a:off x="7486625" y="2220875"/>
              <a:ext cx="193950" cy="324425"/>
            </a:xfrm>
            <a:custGeom>
              <a:rect b="b" l="l" r="r" t="t"/>
              <a:pathLst>
                <a:path extrusionOk="0" h="12977" w="7758">
                  <a:moveTo>
                    <a:pt x="3949" y="0"/>
                  </a:moveTo>
                  <a:lnTo>
                    <a:pt x="0" y="5078"/>
                  </a:lnTo>
                  <a:lnTo>
                    <a:pt x="2398" y="5501"/>
                  </a:lnTo>
                  <a:lnTo>
                    <a:pt x="7758" y="12977"/>
                  </a:lnTo>
                  <a:close/>
                </a:path>
              </a:pathLst>
            </a:custGeom>
            <a:solidFill>
              <a:srgbClr val="A6DDE8"/>
            </a:solidFill>
            <a:ln>
              <a:noFill/>
            </a:ln>
          </p:spPr>
        </p:sp>
        <p:sp>
          <p:nvSpPr>
            <p:cNvPr id="183" name="Google Shape;183;p3"/>
            <p:cNvSpPr/>
            <p:nvPr/>
          </p:nvSpPr>
          <p:spPr>
            <a:xfrm flipH="1">
              <a:off x="7680575" y="2220875"/>
              <a:ext cx="193950" cy="324425"/>
            </a:xfrm>
            <a:custGeom>
              <a:rect b="b" l="l" r="r" t="t"/>
              <a:pathLst>
                <a:path extrusionOk="0" h="12977" w="7758">
                  <a:moveTo>
                    <a:pt x="3949" y="0"/>
                  </a:moveTo>
                  <a:lnTo>
                    <a:pt x="0" y="5078"/>
                  </a:lnTo>
                  <a:lnTo>
                    <a:pt x="2398" y="5501"/>
                  </a:lnTo>
                  <a:lnTo>
                    <a:pt x="7758" y="12977"/>
                  </a:lnTo>
                  <a:close/>
                </a:path>
              </a:pathLst>
            </a:custGeom>
            <a:solidFill>
              <a:srgbClr val="A6DDE8"/>
            </a:solidFill>
            <a:ln>
              <a:noFill/>
            </a:ln>
          </p:spPr>
        </p:sp>
        <p:pic>
          <p:nvPicPr>
            <p:cNvPr id="184" name="Google Shape;18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24981" y="1755035"/>
              <a:ext cx="760800" cy="83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20915" y="1755017"/>
              <a:ext cx="707400" cy="839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sp>
        <p:nvSpPr>
          <p:cNvPr id="192" name="Google Shape;192;p4"/>
          <p:cNvSpPr txBox="1"/>
          <p:nvPr>
            <p:ph type="title"/>
          </p:nvPr>
        </p:nvSpPr>
        <p:spPr>
          <a:xfrm>
            <a:off x="242025" y="189575"/>
            <a:ext cx="10133700" cy="22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/>
              <a:t>Was wir anstreben: Erfolgreiche Unternehmen durch glückliche Kunden</a:t>
            </a:r>
            <a:endParaRPr/>
          </a:p>
        </p:txBody>
      </p:sp>
      <p:sp>
        <p:nvSpPr>
          <p:cNvPr id="193" name="Google Shape;193;p4"/>
          <p:cNvSpPr/>
          <p:nvPr/>
        </p:nvSpPr>
        <p:spPr>
          <a:xfrm rot="-299684">
            <a:off x="408892" y="4977923"/>
            <a:ext cx="1667733" cy="1667733"/>
          </a:xfrm>
          <a:prstGeom prst="ellipse">
            <a:avLst/>
          </a:prstGeom>
          <a:solidFill>
            <a:srgbClr val="FFDB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Sie auch? </a:t>
            </a:r>
            <a:br>
              <a:rPr b="1" i="0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0" i="0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Dann lassen Sie uns zusammen loslegen!</a:t>
            </a:r>
            <a:endParaRPr b="0" i="0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94" name="Google Shape;194;p4"/>
          <p:cNvGrpSpPr/>
          <p:nvPr/>
        </p:nvGrpSpPr>
        <p:grpSpPr>
          <a:xfrm>
            <a:off x="8293395" y="3402419"/>
            <a:ext cx="1148316" cy="818757"/>
            <a:chOff x="8293395" y="3402419"/>
            <a:chExt cx="1148316" cy="818757"/>
          </a:xfrm>
        </p:grpSpPr>
        <p:sp>
          <p:nvSpPr>
            <p:cNvPr id="195" name="Google Shape;195;p4"/>
            <p:cNvSpPr/>
            <p:nvPr/>
          </p:nvSpPr>
          <p:spPr>
            <a:xfrm>
              <a:off x="8293395" y="3402419"/>
              <a:ext cx="499800" cy="563400"/>
            </a:xfrm>
            <a:prstGeom prst="rect">
              <a:avLst/>
            </a:prstGeom>
            <a:solidFill>
              <a:srgbClr val="A5DE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20"/>
                <a:buFont typeface="Arial"/>
                <a:buNone/>
              </a:pPr>
              <a:r>
                <a:t/>
              </a:r>
              <a:endParaRPr b="0" i="0" sz="192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 flipH="1">
              <a:off x="8644311" y="3551276"/>
              <a:ext cx="797400" cy="669900"/>
            </a:xfrm>
            <a:prstGeom prst="chevron">
              <a:avLst>
                <a:gd fmla="val 51587" name="adj"/>
              </a:avLst>
            </a:prstGeom>
            <a:solidFill>
              <a:srgbClr val="A5DE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20"/>
                <a:buFont typeface="Arial"/>
                <a:buNone/>
              </a:pPr>
              <a:r>
                <a:t/>
              </a:r>
              <a:endParaRPr b="0" i="0" sz="192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8569843" y="3551276"/>
              <a:ext cx="574200" cy="659100"/>
            </a:xfrm>
            <a:prstGeom prst="rect">
              <a:avLst/>
            </a:prstGeom>
            <a:solidFill>
              <a:srgbClr val="A5DE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20"/>
                <a:buFont typeface="Arial"/>
                <a:buNone/>
              </a:pPr>
              <a:r>
                <a:t/>
              </a:r>
              <a:endParaRPr b="0" i="0" sz="192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pic>
        <p:nvPicPr>
          <p:cNvPr id="198" name="Google Shape;1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9003" y="3183240"/>
            <a:ext cx="3030900" cy="30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/>
          <p:nvPr>
            <p:ph type="title"/>
          </p:nvPr>
        </p:nvSpPr>
        <p:spPr>
          <a:xfrm>
            <a:off x="289023" y="475336"/>
            <a:ext cx="100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/>
              <a:t>Bei diesen Herausforderungen können wir zusammen Grosses erreichen:</a:t>
            </a:r>
            <a:endParaRPr/>
          </a:p>
        </p:txBody>
      </p:sp>
      <p:sp>
        <p:nvSpPr>
          <p:cNvPr id="205" name="Google Shape;205;p5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CH" sz="800"/>
              <a:t>‹#›</a:t>
            </a:fld>
            <a:endParaRPr sz="800"/>
          </a:p>
        </p:txBody>
      </p:sp>
      <p:sp>
        <p:nvSpPr>
          <p:cNvPr id="206" name="Google Shape;206;p5"/>
          <p:cNvSpPr txBox="1"/>
          <p:nvPr>
            <p:ph idx="1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e-CH"/>
              <a:t>02</a:t>
            </a:r>
            <a:endParaRPr/>
          </a:p>
        </p:txBody>
      </p:sp>
      <p:sp>
        <p:nvSpPr>
          <p:cNvPr id="207" name="Google Shape;207;p5"/>
          <p:cNvSpPr txBox="1"/>
          <p:nvPr>
            <p:ph idx="2" type="body"/>
          </p:nvPr>
        </p:nvSpPr>
        <p:spPr>
          <a:xfrm>
            <a:off x="559075" y="131275"/>
            <a:ext cx="9361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de-CH"/>
              <a:t>Stimmt AG | </a:t>
            </a:r>
            <a:r>
              <a:rPr lang="de-CH"/>
              <a:t>Unser Angebot</a:t>
            </a:r>
            <a:endParaRPr/>
          </a:p>
        </p:txBody>
      </p:sp>
      <p:cxnSp>
        <p:nvCxnSpPr>
          <p:cNvPr id="208" name="Google Shape;208;p5"/>
          <p:cNvCxnSpPr/>
          <p:nvPr/>
        </p:nvCxnSpPr>
        <p:spPr>
          <a:xfrm>
            <a:off x="375050" y="1987600"/>
            <a:ext cx="9084000" cy="0"/>
          </a:xfrm>
          <a:prstGeom prst="straightConnector1">
            <a:avLst/>
          </a:prstGeom>
          <a:noFill/>
          <a:ln cap="flat" cmpd="sng" w="19050">
            <a:solidFill>
              <a:srgbClr val="FFDB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9" name="Google Shape;209;p5"/>
          <p:cNvCxnSpPr/>
          <p:nvPr/>
        </p:nvCxnSpPr>
        <p:spPr>
          <a:xfrm>
            <a:off x="375050" y="4690150"/>
            <a:ext cx="6022800" cy="0"/>
          </a:xfrm>
          <a:prstGeom prst="straightConnector1">
            <a:avLst/>
          </a:prstGeom>
          <a:noFill/>
          <a:ln cap="flat" cmpd="sng" w="19050">
            <a:solidFill>
              <a:srgbClr val="99EBA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5"/>
          <p:cNvCxnSpPr/>
          <p:nvPr/>
        </p:nvCxnSpPr>
        <p:spPr>
          <a:xfrm>
            <a:off x="6637800" y="4690150"/>
            <a:ext cx="2845200" cy="0"/>
          </a:xfrm>
          <a:prstGeom prst="straightConnector1">
            <a:avLst/>
          </a:prstGeom>
          <a:noFill/>
          <a:ln cap="flat" cmpd="sng" w="19050">
            <a:solidFill>
              <a:srgbClr val="00B9D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p5"/>
          <p:cNvSpPr txBox="1"/>
          <p:nvPr/>
        </p:nvSpPr>
        <p:spPr>
          <a:xfrm>
            <a:off x="3574671" y="4822100"/>
            <a:ext cx="2827800" cy="1929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de-CH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Digitale Schnittstellen gestalten, die Ihre Kunden begeistern.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2" name="Google Shape;2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9903" y="6178522"/>
            <a:ext cx="4992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"/>
          <p:cNvSpPr txBox="1"/>
          <p:nvPr/>
        </p:nvSpPr>
        <p:spPr>
          <a:xfrm>
            <a:off x="3574675" y="2101657"/>
            <a:ext cx="2827800" cy="1929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de-CH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Vertriebs- und Beratungs- prozesse aus Kundensicht gestalten.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4" name="Google Shape;2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4190" y="3474454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5"/>
          <p:cNvSpPr txBox="1"/>
          <p:nvPr/>
        </p:nvSpPr>
        <p:spPr>
          <a:xfrm>
            <a:off x="389500" y="4822100"/>
            <a:ext cx="2827800" cy="1929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de-CH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Prozesse entlang der Customer Journey so gestalten, dass die Kunden Ihnen treu bleiben.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6" name="Google Shape;21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2977" y="6193967"/>
            <a:ext cx="440100" cy="4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"/>
          <p:cNvSpPr txBox="1"/>
          <p:nvPr/>
        </p:nvSpPr>
        <p:spPr>
          <a:xfrm>
            <a:off x="389498" y="2101657"/>
            <a:ext cx="2827800" cy="1929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de-CH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Ihre Marke und Ihr Angebot besser bei Ihrer Zielgruppe positionieren.</a:t>
            </a:r>
            <a:endParaRPr b="0" i="1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8" name="Google Shape;21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63208" y="3474462"/>
            <a:ext cx="4095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5"/>
          <p:cNvSpPr txBox="1"/>
          <p:nvPr/>
        </p:nvSpPr>
        <p:spPr>
          <a:xfrm>
            <a:off x="6655073" y="2101650"/>
            <a:ext cx="2827800" cy="1929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de-CH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Angebote entwickeln, die einzigartig und attraktiv sind.</a:t>
            </a:r>
            <a:endParaRPr b="0" i="1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0" name="Google Shape;220;p5"/>
          <p:cNvSpPr txBox="1"/>
          <p:nvPr/>
        </p:nvSpPr>
        <p:spPr>
          <a:xfrm>
            <a:off x="6655071" y="4822107"/>
            <a:ext cx="2827800" cy="1929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88900" sx="102000" rotWithShape="0" algn="tl" dir="2700000" dist="38100" sy="102000">
              <a:srgbClr val="000000">
                <a:alpha val="9411"/>
              </a:srgbClr>
            </a:outerShdw>
          </a:effectLst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de-CH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Die Kundensicht intern verankern, um langfristig einen Wettbewerbsvorteil zu haben.</a:t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21" name="Google Shape;22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99533" y="3458085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75903" y="6194904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"/>
          <p:cNvSpPr/>
          <p:nvPr/>
        </p:nvSpPr>
        <p:spPr>
          <a:xfrm rot="-300168">
            <a:off x="2911762" y="4145721"/>
            <a:ext cx="990774" cy="990774"/>
          </a:xfrm>
          <a:prstGeom prst="ellipse">
            <a:avLst/>
          </a:prstGeom>
          <a:solidFill>
            <a:srgbClr val="99EBA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Kunden-</a:t>
            </a:r>
            <a:br>
              <a:rPr b="1" i="0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pflege</a:t>
            </a:r>
            <a:endParaRPr b="0" i="0" sz="10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4" name="Google Shape;224;p5"/>
          <p:cNvSpPr/>
          <p:nvPr/>
        </p:nvSpPr>
        <p:spPr>
          <a:xfrm rot="-300168">
            <a:off x="8786612" y="4145721"/>
            <a:ext cx="990774" cy="990774"/>
          </a:xfrm>
          <a:prstGeom prst="ellipse">
            <a:avLst/>
          </a:prstGeom>
          <a:solidFill>
            <a:srgbClr val="00B9D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Unter-</a:t>
            </a:r>
            <a:br>
              <a:rPr b="1" i="0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nehmens-</a:t>
            </a:r>
            <a:br>
              <a:rPr b="1" i="0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entwick-</a:t>
            </a:r>
            <a:br>
              <a:rPr b="1" i="0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lung</a:t>
            </a:r>
            <a:endParaRPr b="0" i="0" sz="10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" name="Google Shape;225;p5"/>
          <p:cNvSpPr/>
          <p:nvPr/>
        </p:nvSpPr>
        <p:spPr>
          <a:xfrm rot="-300168">
            <a:off x="5704612" y="1414971"/>
            <a:ext cx="990774" cy="990774"/>
          </a:xfrm>
          <a:prstGeom prst="ellipse">
            <a:avLst/>
          </a:prstGeom>
          <a:solidFill>
            <a:srgbClr val="FFDB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Kunden-</a:t>
            </a:r>
            <a:br>
              <a:rPr b="1" i="0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b="1" i="0" lang="de-CH" sz="1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gewin- nung</a:t>
            </a:r>
            <a:endParaRPr b="0" i="0" sz="10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sp>
        <p:nvSpPr>
          <p:cNvPr id="232" name="Google Shape;232;p6"/>
          <p:cNvSpPr/>
          <p:nvPr>
            <p:ph idx="2" type="pic"/>
          </p:nvPr>
        </p:nvSpPr>
        <p:spPr>
          <a:xfrm>
            <a:off x="5363814" y="0"/>
            <a:ext cx="5328000" cy="734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3" name="Google Shape;233;p6"/>
          <p:cNvSpPr txBox="1"/>
          <p:nvPr>
            <p:ph idx="1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e-CH"/>
              <a:t>03</a:t>
            </a:r>
            <a:endParaRPr/>
          </a:p>
        </p:txBody>
      </p:sp>
      <p:sp>
        <p:nvSpPr>
          <p:cNvPr id="234" name="Google Shape;234;p6"/>
          <p:cNvSpPr txBox="1"/>
          <p:nvPr>
            <p:ph idx="3" type="body"/>
          </p:nvPr>
        </p:nvSpPr>
        <p:spPr>
          <a:xfrm>
            <a:off x="559075" y="131275"/>
            <a:ext cx="46869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de-CH"/>
              <a:t>Stimmt AG | </a:t>
            </a:r>
            <a:r>
              <a:rPr lang="de-CH"/>
              <a:t>Unsere Erfolgsprinzipien</a:t>
            </a:r>
            <a:endParaRPr/>
          </a:p>
        </p:txBody>
      </p:sp>
      <p:sp>
        <p:nvSpPr>
          <p:cNvPr id="235" name="Google Shape;235;p6"/>
          <p:cNvSpPr txBox="1"/>
          <p:nvPr>
            <p:ph idx="4" type="body"/>
          </p:nvPr>
        </p:nvSpPr>
        <p:spPr>
          <a:xfrm>
            <a:off x="289025" y="2259025"/>
            <a:ext cx="4132500" cy="4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/>
              <a:t>Stimmt bindet in jedem Projekt echte Kunden ein. Dadurch kennen wir die wirklich entscheidenden Bedürfnisse Ihrer Kunden und wissen, wie man diese gewinnbringend adressiert.</a:t>
            </a:r>
            <a:endParaRPr/>
          </a:p>
        </p:txBody>
      </p:sp>
      <p:sp>
        <p:nvSpPr>
          <p:cNvPr id="236" name="Google Shape;236;p6"/>
          <p:cNvSpPr txBox="1"/>
          <p:nvPr>
            <p:ph type="title"/>
          </p:nvPr>
        </p:nvSpPr>
        <p:spPr>
          <a:xfrm>
            <a:off x="289024" y="475325"/>
            <a:ext cx="4956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-CH"/>
              <a:t>Erfolgsprinzip 1: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/>
              <a:t>Konsequenter Kundenfokus</a:t>
            </a:r>
            <a:endParaRPr/>
          </a:p>
        </p:txBody>
      </p:sp>
      <p:pic>
        <p:nvPicPr>
          <p:cNvPr id="237" name="Google Shape;2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3825" y="0"/>
            <a:ext cx="5328000" cy="7399800"/>
          </a:xfrm>
          <a:prstGeom prst="rect">
            <a:avLst/>
          </a:prstGeom>
          <a:solidFill>
            <a:srgbClr val="B3E3EC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sp>
        <p:nvSpPr>
          <p:cNvPr id="244" name="Google Shape;244;p7"/>
          <p:cNvSpPr/>
          <p:nvPr>
            <p:ph idx="2" type="pic"/>
          </p:nvPr>
        </p:nvSpPr>
        <p:spPr>
          <a:xfrm>
            <a:off x="5363814" y="0"/>
            <a:ext cx="5328000" cy="734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5" name="Google Shape;245;p7"/>
          <p:cNvSpPr txBox="1"/>
          <p:nvPr>
            <p:ph idx="1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e-CH"/>
              <a:t>03</a:t>
            </a:r>
            <a:endParaRPr/>
          </a:p>
        </p:txBody>
      </p:sp>
      <p:sp>
        <p:nvSpPr>
          <p:cNvPr id="246" name="Google Shape;246;p7"/>
          <p:cNvSpPr txBox="1"/>
          <p:nvPr>
            <p:ph idx="3" type="body"/>
          </p:nvPr>
        </p:nvSpPr>
        <p:spPr>
          <a:xfrm>
            <a:off x="559075" y="131275"/>
            <a:ext cx="46869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de-CH"/>
              <a:t>Stimmt AG | </a:t>
            </a:r>
            <a:r>
              <a:rPr lang="de-CH"/>
              <a:t>Unsere Erfolgsprinzipien</a:t>
            </a:r>
            <a:endParaRPr/>
          </a:p>
        </p:txBody>
      </p:sp>
      <p:sp>
        <p:nvSpPr>
          <p:cNvPr id="247" name="Google Shape;247;p7"/>
          <p:cNvSpPr txBox="1"/>
          <p:nvPr>
            <p:ph idx="4" type="body"/>
          </p:nvPr>
        </p:nvSpPr>
        <p:spPr>
          <a:xfrm>
            <a:off x="289025" y="2259025"/>
            <a:ext cx="4370700" cy="4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/>
              <a:t>Bei uns verdienen Workshops ihren Namen, denn wir erarbeiten Lösungen gemeinsam mit Ihnen. So wird das ganze Wissen genutzt und die Lösungen werden vom gesamten Unternehmen getragen.</a:t>
            </a:r>
            <a:endParaRPr/>
          </a:p>
        </p:txBody>
      </p:sp>
      <p:sp>
        <p:nvSpPr>
          <p:cNvPr id="248" name="Google Shape;248;p7"/>
          <p:cNvSpPr txBox="1"/>
          <p:nvPr>
            <p:ph type="title"/>
          </p:nvPr>
        </p:nvSpPr>
        <p:spPr>
          <a:xfrm>
            <a:off x="289024" y="475325"/>
            <a:ext cx="4956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-CH"/>
              <a:t>Erfolgsprinzip 2: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/>
              <a:t>Aktive Zusammenarbeit</a:t>
            </a:r>
            <a:endParaRPr/>
          </a:p>
        </p:txBody>
      </p:sp>
      <p:pic>
        <p:nvPicPr>
          <p:cNvPr id="249" name="Google Shape;2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3825" y="0"/>
            <a:ext cx="5328000" cy="7399800"/>
          </a:xfrm>
          <a:prstGeom prst="rect">
            <a:avLst/>
          </a:prstGeom>
          <a:solidFill>
            <a:srgbClr val="B3E3EC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/>
          <p:nvPr>
            <p:ph idx="12" type="sldNum"/>
          </p:nvPr>
        </p:nvSpPr>
        <p:spPr>
          <a:xfrm>
            <a:off x="9923275" y="7348001"/>
            <a:ext cx="452700" cy="2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de-CH"/>
              <a:t>‹#›</a:t>
            </a:fld>
            <a:endParaRPr/>
          </a:p>
        </p:txBody>
      </p:sp>
      <p:sp>
        <p:nvSpPr>
          <p:cNvPr id="256" name="Google Shape;256;p8"/>
          <p:cNvSpPr/>
          <p:nvPr>
            <p:ph idx="2" type="pic"/>
          </p:nvPr>
        </p:nvSpPr>
        <p:spPr>
          <a:xfrm>
            <a:off x="5363814" y="0"/>
            <a:ext cx="5328000" cy="734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7" name="Google Shape;257;p8"/>
          <p:cNvSpPr txBox="1"/>
          <p:nvPr>
            <p:ph idx="1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e-CH"/>
              <a:t>03</a:t>
            </a:r>
            <a:endParaRPr/>
          </a:p>
        </p:txBody>
      </p:sp>
      <p:sp>
        <p:nvSpPr>
          <p:cNvPr id="258" name="Google Shape;258;p8"/>
          <p:cNvSpPr txBox="1"/>
          <p:nvPr>
            <p:ph idx="3" type="body"/>
          </p:nvPr>
        </p:nvSpPr>
        <p:spPr>
          <a:xfrm>
            <a:off x="559075" y="131275"/>
            <a:ext cx="46869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de-CH"/>
              <a:t>Stimmt AG | </a:t>
            </a:r>
            <a:r>
              <a:rPr lang="de-CH"/>
              <a:t>Unsere Erfolgsprinzipien</a:t>
            </a:r>
            <a:endParaRPr/>
          </a:p>
        </p:txBody>
      </p:sp>
      <p:sp>
        <p:nvSpPr>
          <p:cNvPr id="259" name="Google Shape;259;p8"/>
          <p:cNvSpPr txBox="1"/>
          <p:nvPr>
            <p:ph idx="4" type="body"/>
          </p:nvPr>
        </p:nvSpPr>
        <p:spPr>
          <a:xfrm>
            <a:off x="289025" y="2259025"/>
            <a:ext cx="4313700" cy="4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/>
              <a:t>Herausragende Lösungen entstehen nicht beim ersten Wurf. Daher tasten wir uns in mehreren Iterationen an die beste Lösung heran, welche im Markt messbar die gewünschte Wirkung erzielt.</a:t>
            </a:r>
            <a:endParaRPr/>
          </a:p>
        </p:txBody>
      </p:sp>
      <p:sp>
        <p:nvSpPr>
          <p:cNvPr id="260" name="Google Shape;260;p8"/>
          <p:cNvSpPr txBox="1"/>
          <p:nvPr>
            <p:ph type="title"/>
          </p:nvPr>
        </p:nvSpPr>
        <p:spPr>
          <a:xfrm>
            <a:off x="289024" y="475325"/>
            <a:ext cx="4956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-CH"/>
              <a:t>Erfolgsprinzip 3: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CH"/>
              <a:t>Iterationen, Iterationen!</a:t>
            </a:r>
            <a:endParaRPr/>
          </a:p>
        </p:txBody>
      </p:sp>
      <p:pic>
        <p:nvPicPr>
          <p:cNvPr id="261" name="Google Shape;26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3825" y="0"/>
            <a:ext cx="5328000" cy="7399800"/>
          </a:xfrm>
          <a:prstGeom prst="rect">
            <a:avLst/>
          </a:prstGeom>
          <a:solidFill>
            <a:srgbClr val="B3E3EC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"/>
          <p:cNvSpPr txBox="1"/>
          <p:nvPr>
            <p:ph idx="1" type="body"/>
          </p:nvPr>
        </p:nvSpPr>
        <p:spPr>
          <a:xfrm>
            <a:off x="289025" y="86600"/>
            <a:ext cx="5598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de-CH"/>
              <a:t>04</a:t>
            </a:r>
            <a:endParaRPr/>
          </a:p>
        </p:txBody>
      </p:sp>
      <p:sp>
        <p:nvSpPr>
          <p:cNvPr id="268" name="Google Shape;268;p9"/>
          <p:cNvSpPr txBox="1"/>
          <p:nvPr>
            <p:ph idx="2" type="body"/>
          </p:nvPr>
        </p:nvSpPr>
        <p:spPr>
          <a:xfrm>
            <a:off x="559075" y="131275"/>
            <a:ext cx="93615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b="1" lang="de-CH"/>
              <a:t>Stimmt AG | </a:t>
            </a:r>
            <a:r>
              <a:rPr lang="de-CH"/>
              <a:t>Unsere Klienten</a:t>
            </a:r>
            <a:endParaRPr/>
          </a:p>
        </p:txBody>
      </p:sp>
      <p:pic>
        <p:nvPicPr>
          <p:cNvPr descr="hsg.jpeg" id="269" name="Google Shape;26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2489" y="6803345"/>
            <a:ext cx="1008222" cy="255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haw.png" id="270" name="Google Shape;27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6617" y="6776100"/>
            <a:ext cx="560892" cy="462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_basel.png" id="271" name="Google Shape;27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1035" y="6796748"/>
            <a:ext cx="305257" cy="42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50575" y="6834711"/>
            <a:ext cx="778684" cy="352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49584" y="6889945"/>
            <a:ext cx="1402610" cy="23512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9"/>
          <p:cNvSpPr txBox="1"/>
          <p:nvPr/>
        </p:nvSpPr>
        <p:spPr>
          <a:xfrm>
            <a:off x="375050" y="6836750"/>
            <a:ext cx="10911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Arial"/>
              <a:buNone/>
            </a:pPr>
            <a:r>
              <a:rPr b="1" i="1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Lehraufträge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77834" y="6781207"/>
            <a:ext cx="452417" cy="4524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9"/>
          <p:cNvCxnSpPr/>
          <p:nvPr/>
        </p:nvCxnSpPr>
        <p:spPr>
          <a:xfrm>
            <a:off x="298848" y="1930061"/>
            <a:ext cx="10000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p9"/>
          <p:cNvCxnSpPr/>
          <p:nvPr/>
        </p:nvCxnSpPr>
        <p:spPr>
          <a:xfrm>
            <a:off x="375048" y="6730661"/>
            <a:ext cx="10000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78" name="Google Shape;278;p9"/>
          <p:cNvSpPr txBox="1"/>
          <p:nvPr/>
        </p:nvSpPr>
        <p:spPr>
          <a:xfrm>
            <a:off x="289026" y="1636650"/>
            <a:ext cx="36594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Finanz- und Versicherungsbranche</a:t>
            </a:r>
            <a:endParaRPr b="1" i="1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9" name="Google Shape;279;p9"/>
          <p:cNvSpPr txBox="1"/>
          <p:nvPr/>
        </p:nvSpPr>
        <p:spPr>
          <a:xfrm>
            <a:off x="5375332" y="1634837"/>
            <a:ext cx="25623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Weitere Branchen</a:t>
            </a:r>
            <a:endParaRPr b="1" i="1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0" name="Google Shape;280;p9"/>
          <p:cNvPicPr preferRelativeResize="0"/>
          <p:nvPr/>
        </p:nvPicPr>
        <p:blipFill rotWithShape="1">
          <a:blip r:embed="rId9">
            <a:alphaModFix/>
          </a:blip>
          <a:srcRect b="17028" l="0" r="0" t="18781"/>
          <a:stretch/>
        </p:blipFill>
        <p:spPr>
          <a:xfrm>
            <a:off x="9359047" y="3166150"/>
            <a:ext cx="557425" cy="3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498950" y="3438714"/>
            <a:ext cx="268875" cy="32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359047" y="2291108"/>
            <a:ext cx="268876" cy="26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51560" y="2596416"/>
            <a:ext cx="268775" cy="2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359047" y="2897810"/>
            <a:ext cx="268775" cy="26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359047" y="2545451"/>
            <a:ext cx="494300" cy="370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451560" y="3493276"/>
            <a:ext cx="729175" cy="213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4-11-17 at 14.30.03.png" id="287" name="Google Shape;287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18035" y="2659468"/>
            <a:ext cx="762325" cy="1426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uewin.gif" id="288" name="Google Shape;288;p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498950" y="3252203"/>
            <a:ext cx="713929" cy="1856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ue_Zürcher_Zeitung_logo.png" id="289" name="Google Shape;289;p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451560" y="2330613"/>
            <a:ext cx="985850" cy="1898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ldschirmfoto 2015-02-19 um 10.41.53.png" id="290" name="Google Shape;290;p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498950" y="2332157"/>
            <a:ext cx="586539" cy="186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451560" y="3253834"/>
            <a:ext cx="831174" cy="18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418035" y="2228065"/>
            <a:ext cx="694825" cy="39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9"/>
          <p:cNvPicPr preferRelativeResize="0"/>
          <p:nvPr/>
        </p:nvPicPr>
        <p:blipFill rotWithShape="1">
          <a:blip r:embed="rId22">
            <a:alphaModFix/>
          </a:blip>
          <a:srcRect b="28797" l="7891" r="8494" t="27227"/>
          <a:stretch/>
        </p:blipFill>
        <p:spPr>
          <a:xfrm>
            <a:off x="5489863" y="3487553"/>
            <a:ext cx="629132" cy="224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418035" y="3508452"/>
            <a:ext cx="509835" cy="183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451560" y="2924791"/>
            <a:ext cx="594234" cy="21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489863" y="2604944"/>
            <a:ext cx="654675" cy="25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498950" y="2891493"/>
            <a:ext cx="438199" cy="28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418035" y="3243067"/>
            <a:ext cx="560875" cy="203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4-11-17 at 16.39.58.png" id="299" name="Google Shape;299;p9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2406975" y="3166205"/>
            <a:ext cx="438500" cy="3675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4-11-17 at 16.41.16.png" id="300" name="Google Shape;300;p9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3287038" y="3184773"/>
            <a:ext cx="336956" cy="33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319744" y="2581050"/>
            <a:ext cx="934957" cy="2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9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2406975" y="2879226"/>
            <a:ext cx="438500" cy="23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9"/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3287038" y="2554814"/>
            <a:ext cx="822999" cy="265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9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2406975" y="2569116"/>
            <a:ext cx="729175" cy="23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9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357174" y="2272423"/>
            <a:ext cx="649177" cy="239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9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357174" y="2906593"/>
            <a:ext cx="927391" cy="17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9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357174" y="2614412"/>
            <a:ext cx="859179" cy="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9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4298388" y="2576122"/>
            <a:ext cx="654675" cy="22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9"/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1319744" y="2907903"/>
            <a:ext cx="729176" cy="17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9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9359047" y="4646469"/>
            <a:ext cx="533275" cy="245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9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9279322" y="4293313"/>
            <a:ext cx="653750" cy="26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9"/>
          <p:cNvPicPr preferRelativeResize="0"/>
          <p:nvPr/>
        </p:nvPicPr>
        <p:blipFill rotWithShape="1">
          <a:blip r:embed="rId41">
            <a:alphaModFix/>
          </a:blip>
          <a:srcRect b="40155" l="0" r="0" t="38382"/>
          <a:stretch/>
        </p:blipFill>
        <p:spPr>
          <a:xfrm>
            <a:off x="5489863" y="4708377"/>
            <a:ext cx="823000" cy="121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lzer.png" id="313" name="Google Shape;313;p9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7498950" y="4718592"/>
            <a:ext cx="600060" cy="10078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9"/>
          <p:cNvSpPr txBox="1"/>
          <p:nvPr/>
        </p:nvSpPr>
        <p:spPr>
          <a:xfrm>
            <a:off x="289023" y="1947775"/>
            <a:ext cx="29397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Fokus B2C</a:t>
            </a:r>
            <a:endParaRPr b="0" i="1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5" name="Google Shape;315;p9"/>
          <p:cNvSpPr txBox="1"/>
          <p:nvPr/>
        </p:nvSpPr>
        <p:spPr>
          <a:xfrm>
            <a:off x="5375332" y="1947775"/>
            <a:ext cx="29397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Fokus B2C</a:t>
            </a:r>
            <a:endParaRPr b="0" i="1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6" name="Google Shape;316;p9"/>
          <p:cNvSpPr txBox="1"/>
          <p:nvPr/>
        </p:nvSpPr>
        <p:spPr>
          <a:xfrm>
            <a:off x="289023" y="3909063"/>
            <a:ext cx="29397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Fokus B2B</a:t>
            </a:r>
            <a:endParaRPr b="0" i="1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7" name="Google Shape;317;p9"/>
          <p:cNvSpPr txBox="1"/>
          <p:nvPr/>
        </p:nvSpPr>
        <p:spPr>
          <a:xfrm>
            <a:off x="5375332" y="3885638"/>
            <a:ext cx="29397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Fokus B2B</a:t>
            </a:r>
            <a:endParaRPr b="0" i="1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8" name="Google Shape;318;p9"/>
          <p:cNvSpPr txBox="1"/>
          <p:nvPr/>
        </p:nvSpPr>
        <p:spPr>
          <a:xfrm>
            <a:off x="5375332" y="5335025"/>
            <a:ext cx="29397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Fokus Mitarbeitende</a:t>
            </a:r>
            <a:endParaRPr b="0" i="1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Screen Shot 2014-11-17 at 16.24.12.png" id="319" name="Google Shape;319;p9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9359047" y="5658446"/>
            <a:ext cx="452425" cy="258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enaco.gif" id="320" name="Google Shape;320;p9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 rot="5400000">
            <a:off x="6613390" y="5848135"/>
            <a:ext cx="150892" cy="4745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uberSuhner.CorporateSite.png" id="321" name="Google Shape;321;p9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7498950" y="6009772"/>
            <a:ext cx="762325" cy="151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lzer.png" id="322" name="Google Shape;322;p9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7498950" y="5737292"/>
            <a:ext cx="600060" cy="100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9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8418035" y="6002743"/>
            <a:ext cx="729174" cy="16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9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8418035" y="5709098"/>
            <a:ext cx="729175" cy="1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9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6451560" y="6297538"/>
            <a:ext cx="887902" cy="216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489863" y="5680499"/>
            <a:ext cx="594234" cy="21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9"/>
          <p:cNvPicPr preferRelativeResize="0"/>
          <p:nvPr/>
        </p:nvPicPr>
        <p:blipFill rotWithShape="1">
          <a:blip r:embed="rId9">
            <a:alphaModFix/>
          </a:blip>
          <a:srcRect b="17028" l="0" r="0" t="18781"/>
          <a:stretch/>
        </p:blipFill>
        <p:spPr>
          <a:xfrm>
            <a:off x="5489863" y="6227049"/>
            <a:ext cx="557425" cy="3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9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3287038" y="5769713"/>
            <a:ext cx="499500" cy="12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9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1319744" y="6028373"/>
            <a:ext cx="374624" cy="307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4-11-17 at 16.40.24.png" id="330" name="Google Shape;330;p9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2406975" y="5715736"/>
            <a:ext cx="853937" cy="23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9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3287038" y="4305203"/>
            <a:ext cx="611523" cy="26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9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319744" y="4626517"/>
            <a:ext cx="424209" cy="243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9"/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2406975" y="4326468"/>
            <a:ext cx="654675" cy="222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9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357174" y="4616221"/>
            <a:ext cx="876553" cy="26360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9"/>
          <p:cNvSpPr txBox="1"/>
          <p:nvPr/>
        </p:nvSpPr>
        <p:spPr>
          <a:xfrm>
            <a:off x="289023" y="5335025"/>
            <a:ext cx="29397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de-CH" sz="12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Fokus Mitarbeitende</a:t>
            </a:r>
            <a:endParaRPr b="0" i="1" sz="12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36" name="Google Shape;336;p9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1319744" y="2202105"/>
            <a:ext cx="927397" cy="27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9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357174" y="4300270"/>
            <a:ext cx="927397" cy="27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9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357174" y="5695723"/>
            <a:ext cx="927397" cy="275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9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2406975" y="2220517"/>
            <a:ext cx="620427" cy="23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9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357174" y="3202200"/>
            <a:ext cx="424200" cy="29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9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357174" y="6038113"/>
            <a:ext cx="424200" cy="29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9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3287038" y="2889319"/>
            <a:ext cx="696382" cy="21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9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4298388" y="2916388"/>
            <a:ext cx="654676" cy="158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9"/>
          <p:cNvPicPr preferRelativeResize="0"/>
          <p:nvPr/>
        </p:nvPicPr>
        <p:blipFill rotWithShape="1">
          <a:blip r:embed="rId61">
            <a:alphaModFix/>
          </a:blip>
          <a:srcRect b="0" l="0" r="0" t="0"/>
          <a:stretch/>
        </p:blipFill>
        <p:spPr>
          <a:xfrm>
            <a:off x="1319744" y="4351424"/>
            <a:ext cx="729155" cy="17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9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1319744" y="3198004"/>
            <a:ext cx="424200" cy="30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9"/>
          <p:cNvPicPr preferRelativeResize="0"/>
          <p:nvPr/>
        </p:nvPicPr>
        <p:blipFill rotWithShape="1">
          <a:blip r:embed="rId62">
            <a:alphaModFix/>
          </a:blip>
          <a:srcRect b="0" l="0" r="0" t="0"/>
          <a:stretch/>
        </p:blipFill>
        <p:spPr>
          <a:xfrm>
            <a:off x="4298388" y="4285888"/>
            <a:ext cx="424200" cy="30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9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3287038" y="2279702"/>
            <a:ext cx="799724" cy="11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9"/>
          <p:cNvPicPr preferRelativeResize="0"/>
          <p:nvPr/>
        </p:nvPicPr>
        <p:blipFill rotWithShape="1">
          <a:blip r:embed="rId63">
            <a:alphaModFix/>
          </a:blip>
          <a:srcRect b="0" l="0" r="0" t="0"/>
          <a:stretch/>
        </p:blipFill>
        <p:spPr>
          <a:xfrm>
            <a:off x="1319744" y="5773320"/>
            <a:ext cx="799724" cy="11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9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4298388" y="5749392"/>
            <a:ext cx="649175" cy="16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9"/>
          <p:cNvPicPr preferRelativeResize="0"/>
          <p:nvPr/>
        </p:nvPicPr>
        <p:blipFill rotWithShape="1">
          <a:blip r:embed="rId64">
            <a:alphaModFix/>
          </a:blip>
          <a:srcRect b="0" l="0" r="0" t="0"/>
          <a:stretch/>
        </p:blipFill>
        <p:spPr>
          <a:xfrm>
            <a:off x="4298388" y="2255774"/>
            <a:ext cx="649175" cy="167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9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5489863" y="2300066"/>
            <a:ext cx="499500" cy="25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9"/>
          <p:cNvPicPr preferRelativeResize="0"/>
          <p:nvPr/>
        </p:nvPicPr>
        <p:blipFill rotWithShape="1">
          <a:blip r:embed="rId66">
            <a:alphaModFix/>
          </a:blip>
          <a:srcRect b="0" l="0" r="0" t="0"/>
          <a:stretch/>
        </p:blipFill>
        <p:spPr>
          <a:xfrm>
            <a:off x="7498950" y="2646891"/>
            <a:ext cx="763809" cy="16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9"/>
          <p:cNvPicPr preferRelativeResize="0"/>
          <p:nvPr/>
        </p:nvPicPr>
        <p:blipFill rotWithShape="1">
          <a:blip r:embed="rId67">
            <a:alphaModFix/>
          </a:blip>
          <a:srcRect b="0" l="0" r="0" t="0"/>
          <a:stretch/>
        </p:blipFill>
        <p:spPr>
          <a:xfrm>
            <a:off x="5489863" y="2930482"/>
            <a:ext cx="560875" cy="20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9"/>
          <p:cNvPicPr preferRelativeResize="0"/>
          <p:nvPr/>
        </p:nvPicPr>
        <p:blipFill rotWithShape="1">
          <a:blip r:embed="rId65">
            <a:alphaModFix/>
          </a:blip>
          <a:srcRect b="0" l="0" r="0" t="0"/>
          <a:stretch/>
        </p:blipFill>
        <p:spPr>
          <a:xfrm>
            <a:off x="8418035" y="4298638"/>
            <a:ext cx="499500" cy="250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9"/>
          <p:cNvPicPr preferRelativeResize="0"/>
          <p:nvPr/>
        </p:nvPicPr>
        <p:blipFill rotWithShape="1">
          <a:blip r:embed="rId68">
            <a:alphaModFix/>
          </a:blip>
          <a:srcRect b="0" l="0" r="0" t="0"/>
          <a:stretch/>
        </p:blipFill>
        <p:spPr>
          <a:xfrm>
            <a:off x="5489863" y="4321176"/>
            <a:ext cx="927400" cy="205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9"/>
          <p:cNvPicPr preferRelativeResize="0"/>
          <p:nvPr/>
        </p:nvPicPr>
        <p:blipFill rotWithShape="1">
          <a:blip r:embed="rId69">
            <a:alphaModFix/>
          </a:blip>
          <a:srcRect b="0" l="0" r="0" t="0"/>
          <a:stretch/>
        </p:blipFill>
        <p:spPr>
          <a:xfrm>
            <a:off x="5489863" y="3256239"/>
            <a:ext cx="813825" cy="17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9"/>
          <p:cNvPicPr preferRelativeResize="0"/>
          <p:nvPr/>
        </p:nvPicPr>
        <p:blipFill rotWithShape="1">
          <a:blip r:embed="rId70">
            <a:alphaModFix/>
          </a:blip>
          <a:srcRect b="0" l="0" r="0" t="0"/>
          <a:stretch/>
        </p:blipFill>
        <p:spPr>
          <a:xfrm>
            <a:off x="6451560" y="4337693"/>
            <a:ext cx="899275" cy="1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9"/>
          <p:cNvPicPr preferRelativeResize="0"/>
          <p:nvPr/>
        </p:nvPicPr>
        <p:blipFill rotWithShape="1">
          <a:blip r:embed="rId71">
            <a:alphaModFix/>
          </a:blip>
          <a:srcRect b="0" l="0" r="0" t="0"/>
          <a:stretch/>
        </p:blipFill>
        <p:spPr>
          <a:xfrm>
            <a:off x="7498950" y="4324493"/>
            <a:ext cx="853925" cy="19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9"/>
          <p:cNvPicPr preferRelativeResize="0"/>
          <p:nvPr/>
        </p:nvPicPr>
        <p:blipFill rotWithShape="1">
          <a:blip r:embed="rId72">
            <a:alphaModFix/>
          </a:blip>
          <a:srcRect b="0" l="0" r="0" t="0"/>
          <a:stretch/>
        </p:blipFill>
        <p:spPr>
          <a:xfrm>
            <a:off x="8418035" y="4630686"/>
            <a:ext cx="528134" cy="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9"/>
          <p:cNvPicPr preferRelativeResize="0"/>
          <p:nvPr/>
        </p:nvPicPr>
        <p:blipFill rotWithShape="1">
          <a:blip r:embed="rId73">
            <a:alphaModFix/>
          </a:blip>
          <a:srcRect b="0" l="0" r="0" t="0"/>
          <a:stretch/>
        </p:blipFill>
        <p:spPr>
          <a:xfrm>
            <a:off x="8418035" y="2960078"/>
            <a:ext cx="620450" cy="1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9"/>
          <p:cNvPicPr preferRelativeResize="0"/>
          <p:nvPr/>
        </p:nvPicPr>
        <p:blipFill rotWithShape="1">
          <a:blip r:embed="rId74">
            <a:alphaModFix/>
          </a:blip>
          <a:srcRect b="0" l="0" r="0" t="0"/>
          <a:stretch/>
        </p:blipFill>
        <p:spPr>
          <a:xfrm>
            <a:off x="5489863" y="6036054"/>
            <a:ext cx="876547" cy="98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9"/>
          <p:cNvPicPr preferRelativeResize="0"/>
          <p:nvPr/>
        </p:nvPicPr>
        <p:blipFill rotWithShape="1">
          <a:blip r:embed="rId75">
            <a:alphaModFix/>
          </a:blip>
          <a:srcRect b="0" l="0" r="0" t="0"/>
          <a:stretch/>
        </p:blipFill>
        <p:spPr>
          <a:xfrm>
            <a:off x="9359047" y="5968934"/>
            <a:ext cx="424200" cy="23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9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6451560" y="5714740"/>
            <a:ext cx="696375" cy="14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9"/>
          <p:cNvPicPr preferRelativeResize="0"/>
          <p:nvPr/>
        </p:nvPicPr>
        <p:blipFill rotWithShape="1">
          <a:blip r:embed="rId76">
            <a:alphaModFix/>
          </a:blip>
          <a:srcRect b="0" l="0" r="0" t="0"/>
          <a:stretch/>
        </p:blipFill>
        <p:spPr>
          <a:xfrm>
            <a:off x="6451560" y="4696040"/>
            <a:ext cx="696375" cy="14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9"/>
          <p:cNvPicPr preferRelativeResize="0"/>
          <p:nvPr/>
        </p:nvPicPr>
        <p:blipFill rotWithShape="1">
          <a:blip r:embed="rId77">
            <a:alphaModFix/>
          </a:blip>
          <a:srcRect b="0" l="0" r="0" t="0"/>
          <a:stretch/>
        </p:blipFill>
        <p:spPr>
          <a:xfrm>
            <a:off x="5522914" y="4907565"/>
            <a:ext cx="528150" cy="36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9"/>
          <p:cNvPicPr preferRelativeResize="0"/>
          <p:nvPr/>
        </p:nvPicPr>
        <p:blipFill rotWithShape="1">
          <a:blip r:embed="rId78">
            <a:alphaModFix/>
          </a:blip>
          <a:srcRect b="0" l="0" r="0" t="0"/>
          <a:stretch/>
        </p:blipFill>
        <p:spPr>
          <a:xfrm>
            <a:off x="6303700" y="5071550"/>
            <a:ext cx="1061150" cy="18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9"/>
          <p:cNvSpPr txBox="1"/>
          <p:nvPr>
            <p:ph type="title"/>
          </p:nvPr>
        </p:nvSpPr>
        <p:spPr>
          <a:xfrm>
            <a:off x="289023" y="475336"/>
            <a:ext cx="10000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CH"/>
              <a:t>Unter anderem haben Kunden dieser Unternehmen unsere Arbeit bereits gespürt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immt 2022">
  <a:themeElements>
    <a:clrScheme name="Stimmt fin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3E3EC"/>
      </a:accent1>
      <a:accent2>
        <a:srgbClr val="E140A9"/>
      </a:accent2>
      <a:accent3>
        <a:srgbClr val="00B9D6"/>
      </a:accent3>
      <a:accent4>
        <a:srgbClr val="99EBAB"/>
      </a:accent4>
      <a:accent5>
        <a:srgbClr val="FFDB00"/>
      </a:accent5>
      <a:accent6>
        <a:srgbClr val="E52E5A"/>
      </a:accent6>
      <a:hlink>
        <a:srgbClr val="B3E3EC"/>
      </a:hlink>
      <a:folHlink>
        <a:srgbClr val="E140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